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58" r:id="rId5"/>
    <p:sldId id="260" r:id="rId6"/>
    <p:sldId id="261" r:id="rId7"/>
    <p:sldId id="263" r:id="rId8"/>
    <p:sldId id="264" r:id="rId9"/>
    <p:sldId id="262" r:id="rId10"/>
    <p:sldId id="267" r:id="rId11"/>
    <p:sldId id="265" r:id="rId12"/>
    <p:sldId id="270" r:id="rId13"/>
    <p:sldId id="271" r:id="rId14"/>
    <p:sldId id="275" r:id="rId15"/>
    <p:sldId id="269" r:id="rId16"/>
    <p:sldId id="272" r:id="rId17"/>
    <p:sldId id="273" r:id="rId18"/>
    <p:sldId id="268" r:id="rId19"/>
    <p:sldId id="2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1C5DBA-39A8-4A91-8BFC-3F311B6F1C8C}">
          <p14:sldIdLst>
            <p14:sldId id="256"/>
            <p14:sldId id="257"/>
            <p14:sldId id="259"/>
            <p14:sldId id="258"/>
            <p14:sldId id="260"/>
            <p14:sldId id="261"/>
            <p14:sldId id="263"/>
            <p14:sldId id="264"/>
            <p14:sldId id="262"/>
            <p14:sldId id="267"/>
            <p14:sldId id="265"/>
            <p14:sldId id="270"/>
            <p14:sldId id="271"/>
            <p14:sldId id="275"/>
            <p14:sldId id="269"/>
            <p14:sldId id="272"/>
            <p14:sldId id="273"/>
            <p14:sldId id="268"/>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 Heredia" initials="jH" lastIdx="4" clrIdx="0">
    <p:extLst>
      <p:ext uri="{19B8F6BF-5375-455C-9EA6-DF929625EA0E}">
        <p15:presenceInfo xmlns:p15="http://schemas.microsoft.com/office/powerpoint/2012/main" userId="828ef332f1ffd1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3426" autoAdjust="0"/>
  </p:normalViewPr>
  <p:slideViewPr>
    <p:cSldViewPr snapToGrid="0">
      <p:cViewPr varScale="1">
        <p:scale>
          <a:sx n="111" d="100"/>
          <a:sy n="111" d="100"/>
        </p:scale>
        <p:origin x="468" y="96"/>
      </p:cViewPr>
      <p:guideLst/>
    </p:cSldViewPr>
  </p:slideViewPr>
  <p:outlineViewPr>
    <p:cViewPr>
      <p:scale>
        <a:sx n="33" d="100"/>
        <a:sy n="33" d="100"/>
      </p:scale>
      <p:origin x="0" y="-3966"/>
    </p:cViewPr>
  </p:outlineViewPr>
  <p:notesTextViewPr>
    <p:cViewPr>
      <p:scale>
        <a:sx n="232" d="100"/>
        <a:sy n="232" d="100"/>
      </p:scale>
      <p:origin x="0" y="0"/>
    </p:cViewPr>
  </p:notesTextViewPr>
  <p:notesViewPr>
    <p:cSldViewPr snapToGrid="0">
      <p:cViewPr varScale="1">
        <p:scale>
          <a:sx n="53" d="100"/>
          <a:sy n="53" d="100"/>
        </p:scale>
        <p:origin x="413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162" cy="480868"/>
          </a:xfrm>
          <a:prstGeom prst="rect">
            <a:avLst/>
          </a:prstGeom>
        </p:spPr>
        <p:txBody>
          <a:bodyPr vert="horz" lIns="62646" tIns="31323" rIns="62646" bIns="31323" rtlCol="0"/>
          <a:lstStyle>
            <a:lvl1pPr algn="l">
              <a:defRPr sz="800"/>
            </a:lvl1pPr>
          </a:lstStyle>
          <a:p>
            <a:endParaRPr lang="en-US"/>
          </a:p>
        </p:txBody>
      </p:sp>
      <p:sp>
        <p:nvSpPr>
          <p:cNvPr id="3" name="Date Placeholder 2"/>
          <p:cNvSpPr>
            <a:spLocks noGrp="1"/>
          </p:cNvSpPr>
          <p:nvPr>
            <p:ph type="dt" idx="1"/>
          </p:nvPr>
        </p:nvSpPr>
        <p:spPr>
          <a:xfrm>
            <a:off x="4143829" y="0"/>
            <a:ext cx="3170162" cy="480868"/>
          </a:xfrm>
          <a:prstGeom prst="rect">
            <a:avLst/>
          </a:prstGeom>
        </p:spPr>
        <p:txBody>
          <a:bodyPr vert="horz" lIns="62646" tIns="31323" rIns="62646" bIns="31323" rtlCol="0"/>
          <a:lstStyle>
            <a:lvl1pPr algn="r">
              <a:defRPr sz="800"/>
            </a:lvl1pPr>
          </a:lstStyle>
          <a:p>
            <a:fld id="{151E649B-4347-43EC-A0B2-1C267059A3E1}" type="datetimeFigureOut">
              <a:rPr lang="en-US" smtClean="0"/>
              <a:t>7/10/2024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62646" tIns="31323" rIns="62646" bIns="31323" rtlCol="0" anchor="ctr"/>
          <a:lstStyle/>
          <a:p>
            <a:endParaRPr lang="en-US"/>
          </a:p>
        </p:txBody>
      </p:sp>
      <p:sp>
        <p:nvSpPr>
          <p:cNvPr id="5" name="Notes Placeholder 4"/>
          <p:cNvSpPr>
            <a:spLocks noGrp="1"/>
          </p:cNvSpPr>
          <p:nvPr>
            <p:ph type="body" sz="quarter" idx="3"/>
          </p:nvPr>
        </p:nvSpPr>
        <p:spPr>
          <a:xfrm>
            <a:off x="731763" y="4620780"/>
            <a:ext cx="5851676" cy="3780270"/>
          </a:xfrm>
          <a:prstGeom prst="rect">
            <a:avLst/>
          </a:prstGeom>
        </p:spPr>
        <p:txBody>
          <a:bodyPr vert="horz" lIns="62646" tIns="31323" rIns="62646" bIns="313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332"/>
            <a:ext cx="3170162" cy="480868"/>
          </a:xfrm>
          <a:prstGeom prst="rect">
            <a:avLst/>
          </a:prstGeom>
        </p:spPr>
        <p:txBody>
          <a:bodyPr vert="horz" lIns="62646" tIns="31323" rIns="62646" bIns="31323" rtlCol="0" anchor="b"/>
          <a:lstStyle>
            <a:lvl1pPr algn="l">
              <a:defRPr sz="800"/>
            </a:lvl1pPr>
          </a:lstStyle>
          <a:p>
            <a:endParaRPr lang="en-US"/>
          </a:p>
        </p:txBody>
      </p:sp>
      <p:sp>
        <p:nvSpPr>
          <p:cNvPr id="7" name="Slide Number Placeholder 6"/>
          <p:cNvSpPr>
            <a:spLocks noGrp="1"/>
          </p:cNvSpPr>
          <p:nvPr>
            <p:ph type="sldNum" sz="quarter" idx="5"/>
          </p:nvPr>
        </p:nvSpPr>
        <p:spPr>
          <a:xfrm>
            <a:off x="4143829" y="9120332"/>
            <a:ext cx="3170162" cy="480868"/>
          </a:xfrm>
          <a:prstGeom prst="rect">
            <a:avLst/>
          </a:prstGeom>
        </p:spPr>
        <p:txBody>
          <a:bodyPr vert="horz" lIns="62646" tIns="31323" rIns="62646" bIns="31323" rtlCol="0" anchor="b"/>
          <a:lstStyle>
            <a:lvl1pPr algn="r">
              <a:defRPr sz="800"/>
            </a:lvl1pPr>
          </a:lstStyle>
          <a:p>
            <a:fld id="{8DBFC375-484F-4295-A2D8-21AC1CCD15FA}" type="slidenum">
              <a:rPr lang="en-US" smtClean="0"/>
              <a:t>‹#›</a:t>
            </a:fld>
            <a:endParaRPr lang="en-US"/>
          </a:p>
        </p:txBody>
      </p:sp>
    </p:spTree>
    <p:extLst>
      <p:ext uri="{BB962C8B-B14F-4D97-AF65-F5344CB8AC3E}">
        <p14:creationId xmlns:p14="http://schemas.microsoft.com/office/powerpoint/2010/main" val="310290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guide you on what you will say. Don’t put text in the slides. Just read it from here. </a:t>
            </a:r>
          </a:p>
        </p:txBody>
      </p:sp>
      <p:sp>
        <p:nvSpPr>
          <p:cNvPr id="4" name="Slide Number Placeholder 3"/>
          <p:cNvSpPr>
            <a:spLocks noGrp="1"/>
          </p:cNvSpPr>
          <p:nvPr>
            <p:ph type="sldNum" sz="quarter" idx="5"/>
          </p:nvPr>
        </p:nvSpPr>
        <p:spPr/>
        <p:txBody>
          <a:bodyPr/>
          <a:lstStyle/>
          <a:p>
            <a:fld id="{8DBFC375-484F-4295-A2D8-21AC1CCD15FA}" type="slidenum">
              <a:rPr lang="en-US" smtClean="0"/>
              <a:t>1</a:t>
            </a:fld>
            <a:endParaRPr lang="en-US"/>
          </a:p>
        </p:txBody>
      </p:sp>
    </p:spTree>
    <p:extLst>
      <p:ext uri="{BB962C8B-B14F-4D97-AF65-F5344CB8AC3E}">
        <p14:creationId xmlns:p14="http://schemas.microsoft.com/office/powerpoint/2010/main" val="405583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FC375-484F-4295-A2D8-21AC1CCD15FA}" type="slidenum">
              <a:rPr lang="en-US" smtClean="0"/>
              <a:t>4</a:t>
            </a:fld>
            <a:endParaRPr lang="en-US"/>
          </a:p>
        </p:txBody>
      </p:sp>
    </p:spTree>
    <p:extLst>
      <p:ext uri="{BB962C8B-B14F-4D97-AF65-F5344CB8AC3E}">
        <p14:creationId xmlns:p14="http://schemas.microsoft.com/office/powerpoint/2010/main" val="139670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FC375-484F-4295-A2D8-21AC1CCD15FA}" type="slidenum">
              <a:rPr lang="en-US" smtClean="0"/>
              <a:t>5</a:t>
            </a:fld>
            <a:endParaRPr lang="en-US"/>
          </a:p>
        </p:txBody>
      </p:sp>
    </p:spTree>
    <p:extLst>
      <p:ext uri="{BB962C8B-B14F-4D97-AF65-F5344CB8AC3E}">
        <p14:creationId xmlns:p14="http://schemas.microsoft.com/office/powerpoint/2010/main" val="8847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FC375-484F-4295-A2D8-21AC1CCD15FA}" type="slidenum">
              <a:rPr lang="en-US" smtClean="0"/>
              <a:t>11</a:t>
            </a:fld>
            <a:endParaRPr lang="en-US"/>
          </a:p>
        </p:txBody>
      </p:sp>
    </p:spTree>
    <p:extLst>
      <p:ext uri="{BB962C8B-B14F-4D97-AF65-F5344CB8AC3E}">
        <p14:creationId xmlns:p14="http://schemas.microsoft.com/office/powerpoint/2010/main" val="375602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66A9-EA91-43E0-6E08-2E6588357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3E8BE-28A4-C204-EE47-854DF1A63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0204B-65B0-C44C-C6CD-6B32D0875844}"/>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5" name="Footer Placeholder 4">
            <a:extLst>
              <a:ext uri="{FF2B5EF4-FFF2-40B4-BE49-F238E27FC236}">
                <a16:creationId xmlns:a16="http://schemas.microsoft.com/office/drawing/2014/main" id="{9575DFFA-B8EC-B9F9-EF48-8033CB55D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B41C4-1407-87F6-C9C3-8DFE52D82B2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7797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E728-B2D7-2E47-D001-246497EF6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EE9D1-7373-945A-79B4-B2EF72CA4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C994-CAC5-05B0-6036-DACB8BA4E733}"/>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5" name="Footer Placeholder 4">
            <a:extLst>
              <a:ext uri="{FF2B5EF4-FFF2-40B4-BE49-F238E27FC236}">
                <a16:creationId xmlns:a16="http://schemas.microsoft.com/office/drawing/2014/main" id="{EEF06FF9-953A-A223-E03C-2A6F71EF5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4A201-4C8C-2DC6-904A-74CD3B99B23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692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A43C1-804A-3775-0823-446160243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077F-F4E9-6EC1-8C4B-D744DBC15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DBBDF-4EA8-B19E-FF67-AD8BB3192954}"/>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5" name="Footer Placeholder 4">
            <a:extLst>
              <a:ext uri="{FF2B5EF4-FFF2-40B4-BE49-F238E27FC236}">
                <a16:creationId xmlns:a16="http://schemas.microsoft.com/office/drawing/2014/main" id="{3BDBA684-4A25-E0C8-0A30-33E2BD21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AAD7B-E810-1E59-509F-A7B60AB5E157}"/>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5857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50D6-5279-9F78-CD75-A91A29702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4C117-6C6E-9E0C-708F-4C4FDBFF7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A660D-EEB6-4768-2D18-06CB1740AA8C}"/>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5" name="Footer Placeholder 4">
            <a:extLst>
              <a:ext uri="{FF2B5EF4-FFF2-40B4-BE49-F238E27FC236}">
                <a16:creationId xmlns:a16="http://schemas.microsoft.com/office/drawing/2014/main" id="{F08AB626-CB87-D696-F684-E0F0A3D2F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DADEB-1D03-FB94-6694-B5423DDBD98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30056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3D46-8190-FB33-37B1-696654AC8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9989-32CA-1E8B-EA5E-D75C07F20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46B03-2DA9-20AB-363F-095CABA3DDBA}"/>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5" name="Footer Placeholder 4">
            <a:extLst>
              <a:ext uri="{FF2B5EF4-FFF2-40B4-BE49-F238E27FC236}">
                <a16:creationId xmlns:a16="http://schemas.microsoft.com/office/drawing/2014/main" id="{9B24C1F5-B78F-0195-18D9-AEA3CF11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3F6E5-1101-EE84-E850-0FBFB62DBF4D}"/>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5339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6050-CB3E-87E6-2330-F37B5DDBA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57F28-183B-25AB-D037-8B09E134E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DB1D-D5BA-5E00-BE0F-2B245213F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67275-7344-0AA9-23A0-2D58FD925C8C}"/>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6" name="Footer Placeholder 5">
            <a:extLst>
              <a:ext uri="{FF2B5EF4-FFF2-40B4-BE49-F238E27FC236}">
                <a16:creationId xmlns:a16="http://schemas.microsoft.com/office/drawing/2014/main" id="{29398384-0C5F-1C31-8C2B-F7CC30938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9FEE-7025-C00F-1C43-4068B64EA52B}"/>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58491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F3C3-757F-4B3A-35AB-885ECF3B6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893D2-FF85-A736-8764-35C273034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670C1-D957-6782-29EA-5A86139DF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A9AAC-FD3A-883C-2F1F-070CCDEDF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445EE-AC83-7478-44D1-7266B708D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49F63-AE2A-59BD-2797-6173292E2134}"/>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8" name="Footer Placeholder 7">
            <a:extLst>
              <a:ext uri="{FF2B5EF4-FFF2-40B4-BE49-F238E27FC236}">
                <a16:creationId xmlns:a16="http://schemas.microsoft.com/office/drawing/2014/main" id="{54144437-EF8F-9F7A-DA58-01CCCF07D3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5ED165-EE1C-50CA-AC27-7464CFCB224A}"/>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1128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5EF-A7A0-C37B-B773-AA2D14857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0C43-2135-6065-A1D3-4E6CEFB574DB}"/>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4" name="Footer Placeholder 3">
            <a:extLst>
              <a:ext uri="{FF2B5EF4-FFF2-40B4-BE49-F238E27FC236}">
                <a16:creationId xmlns:a16="http://schemas.microsoft.com/office/drawing/2014/main" id="{258E0F58-9E0E-4436-D01D-F0A1B87FA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E1CEB-053F-7EB4-98FE-84D4A039472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1236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F7FC8-305E-E0EF-2621-F87DC4C51A1A}"/>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3" name="Footer Placeholder 2">
            <a:extLst>
              <a:ext uri="{FF2B5EF4-FFF2-40B4-BE49-F238E27FC236}">
                <a16:creationId xmlns:a16="http://schemas.microsoft.com/office/drawing/2014/main" id="{DE25EFE3-1C0C-D3EA-D09B-A57F20512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1FA70-7B32-6A5F-2172-65ABAE2AE75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68425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D90B-1E43-C75F-281D-1D565881B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F426A-165E-B134-7B76-3D1F9E2F9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11CAD-3613-EC7D-8294-12F9CEF5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C7899-FE33-15C7-E11C-054E03509952}"/>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6" name="Footer Placeholder 5">
            <a:extLst>
              <a:ext uri="{FF2B5EF4-FFF2-40B4-BE49-F238E27FC236}">
                <a16:creationId xmlns:a16="http://schemas.microsoft.com/office/drawing/2014/main" id="{EA1785B7-9063-DBF6-FB3A-393C2BA3D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7C550-CB9C-58C6-3DE0-5128AEAE35C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8354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3D4F-3B61-C227-D4A7-A0724110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E0780-077A-DA87-70C0-39DDEED10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493AE4-D088-FB3F-EBB6-FAED0C5F9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3DC5-939D-DFDB-7EBA-3B1B93A865E3}"/>
              </a:ext>
            </a:extLst>
          </p:cNvPr>
          <p:cNvSpPr>
            <a:spLocks noGrp="1"/>
          </p:cNvSpPr>
          <p:nvPr>
            <p:ph type="dt" sz="half" idx="10"/>
          </p:nvPr>
        </p:nvSpPr>
        <p:spPr/>
        <p:txBody>
          <a:bodyPr/>
          <a:lstStyle/>
          <a:p>
            <a:fld id="{4A1DC852-D0CA-447F-8979-6CA783C2364B}" type="datetimeFigureOut">
              <a:rPr lang="en-US" smtClean="0"/>
              <a:t>7/10/2024</a:t>
            </a:fld>
            <a:endParaRPr lang="en-US"/>
          </a:p>
        </p:txBody>
      </p:sp>
      <p:sp>
        <p:nvSpPr>
          <p:cNvPr id="6" name="Footer Placeholder 5">
            <a:extLst>
              <a:ext uri="{FF2B5EF4-FFF2-40B4-BE49-F238E27FC236}">
                <a16:creationId xmlns:a16="http://schemas.microsoft.com/office/drawing/2014/main" id="{CF2C2E05-19E7-902C-146F-1B4FB8D3A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BDDBE-225E-067C-788A-976D6E051B59}"/>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88967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4E12-8DC2-BB6E-FA3F-224F8E38B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DCCBC-6C97-BB32-5617-502CE16A0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6AEE2-58B4-21D8-82FC-047D7446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C852-D0CA-447F-8979-6CA783C2364B}" type="datetimeFigureOut">
              <a:rPr lang="en-US" smtClean="0"/>
              <a:t>7/10/2024</a:t>
            </a:fld>
            <a:endParaRPr lang="en-US"/>
          </a:p>
        </p:txBody>
      </p:sp>
      <p:sp>
        <p:nvSpPr>
          <p:cNvPr id="5" name="Footer Placeholder 4">
            <a:extLst>
              <a:ext uri="{FF2B5EF4-FFF2-40B4-BE49-F238E27FC236}">
                <a16:creationId xmlns:a16="http://schemas.microsoft.com/office/drawing/2014/main" id="{C933D53F-CE53-7345-773B-005E82F82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B14601-BAEE-6EE7-BB8B-E0F54A92D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AE1A9-EEE2-4A4C-BF25-462704E0872F}" type="slidenum">
              <a:rPr lang="en-US" smtClean="0"/>
              <a:t>‹#›</a:t>
            </a:fld>
            <a:endParaRPr lang="en-US"/>
          </a:p>
        </p:txBody>
      </p:sp>
    </p:spTree>
    <p:extLst>
      <p:ext uri="{BB962C8B-B14F-4D97-AF65-F5344CB8AC3E}">
        <p14:creationId xmlns:p14="http://schemas.microsoft.com/office/powerpoint/2010/main" val="14594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tempe.gov/government/community-development/building-safety/building-codes-and-amendments" TargetMode="External"/><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hyperlink" Target="https://www.scottsdaleaz.gov/codes-and-ordinances" TargetMode="External"/><Relationship Id="rId17" Type="http://schemas.openxmlformats.org/officeDocument/2006/relationships/hyperlink" Target="https://www.tucsonaz.gov/Departments/Planning-Development-Services/Codes/Building-Codes" TargetMode="External"/><Relationship Id="rId2" Type="http://schemas.openxmlformats.org/officeDocument/2006/relationships/notesSlide" Target="../notesSlides/notesSlide3.xml"/><Relationship Id="rId16" Type="http://schemas.openxmlformats.org/officeDocument/2006/relationships/hyperlink" Target="https://www.chandleraz.gov/government/departments/development-services/building-safety-plan-review-permits-and-inspections" TargetMode="Externa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s://www.phoenix.gov/pdd/devcode/buildingcode" TargetMode="External"/><Relationship Id="rId5" Type="http://schemas.openxmlformats.org/officeDocument/2006/relationships/image" Target="../media/image8.jpeg"/><Relationship Id="rId15" Type="http://schemas.openxmlformats.org/officeDocument/2006/relationships/hyperlink" Target="https://www.glendaleaz.com/work/building_codes___services/building_codes" TargetMode="External"/><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hyperlink" Target="https://www.gilbertaz.gov/departments/development-services/plan-review-inspec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A20-2BD3-E134-063D-AF11B3BB69B5}"/>
              </a:ext>
            </a:extLst>
          </p:cNvPr>
          <p:cNvSpPr>
            <a:spLocks noGrp="1"/>
          </p:cNvSpPr>
          <p:nvPr>
            <p:ph type="ctrTitle"/>
          </p:nvPr>
        </p:nvSpPr>
        <p:spPr>
          <a:xfrm>
            <a:off x="1329354" y="2625362"/>
            <a:ext cx="9422674" cy="1237026"/>
          </a:xfrm>
        </p:spPr>
        <p:txBody>
          <a:bodyPr>
            <a:normAutofit fontScale="90000"/>
          </a:bodyPr>
          <a:lstStyle/>
          <a:p>
            <a:r>
              <a:rPr lang="en-US" b="1" dirty="0">
                <a:latin typeface="+mn-lt"/>
              </a:rPr>
              <a:t>SITE ELEMENTS </a:t>
            </a:r>
            <a:br>
              <a:rPr lang="en-US" b="1" dirty="0">
                <a:latin typeface="+mn-lt"/>
              </a:rPr>
            </a:br>
            <a:r>
              <a:rPr lang="en-US" b="1" dirty="0">
                <a:latin typeface="+mn-lt"/>
              </a:rPr>
              <a:t>LIFE SAFETY SERIES</a:t>
            </a:r>
          </a:p>
        </p:txBody>
      </p:sp>
      <p:sp>
        <p:nvSpPr>
          <p:cNvPr id="4" name="Title 1">
            <a:extLst>
              <a:ext uri="{FF2B5EF4-FFF2-40B4-BE49-F238E27FC236}">
                <a16:creationId xmlns:a16="http://schemas.microsoft.com/office/drawing/2014/main" id="{ECC63F2E-B323-4685-DC9F-883083B3D38F}"/>
              </a:ext>
            </a:extLst>
          </p:cNvPr>
          <p:cNvSpPr txBox="1">
            <a:spLocks/>
          </p:cNvSpPr>
          <p:nvPr/>
        </p:nvSpPr>
        <p:spPr>
          <a:xfrm>
            <a:off x="1524000" y="238125"/>
            <a:ext cx="9033383" cy="11668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808000"/>
                </a:solidFill>
                <a:latin typeface="Stencil Std" panose="04020904080802020404" pitchFamily="82" charset="0"/>
              </a:rPr>
              <a:t>ORB University</a:t>
            </a:r>
          </a:p>
        </p:txBody>
      </p:sp>
      <p:sp>
        <p:nvSpPr>
          <p:cNvPr id="6" name="TextBox 5">
            <a:extLst>
              <a:ext uri="{FF2B5EF4-FFF2-40B4-BE49-F238E27FC236}">
                <a16:creationId xmlns:a16="http://schemas.microsoft.com/office/drawing/2014/main" id="{664DA060-F4D7-8963-4CD1-95EF315DB5B4}"/>
              </a:ext>
            </a:extLst>
          </p:cNvPr>
          <p:cNvSpPr txBox="1"/>
          <p:nvPr/>
        </p:nvSpPr>
        <p:spPr>
          <a:xfrm>
            <a:off x="4683854" y="4855129"/>
            <a:ext cx="2983684" cy="461665"/>
          </a:xfrm>
          <a:prstGeom prst="rect">
            <a:avLst/>
          </a:prstGeom>
          <a:noFill/>
        </p:spPr>
        <p:txBody>
          <a:bodyPr wrap="square" rtlCol="0">
            <a:spAutoFit/>
          </a:bodyPr>
          <a:lstStyle/>
          <a:p>
            <a:pPr algn="ctr"/>
            <a:r>
              <a:rPr lang="en-US" sz="1200" dirty="0"/>
              <a:t>ORB UNIVERSITY – July  10</a:t>
            </a:r>
            <a:r>
              <a:rPr lang="en-US" sz="1200" baseline="30000" dirty="0"/>
              <a:t>th</a:t>
            </a:r>
            <a:r>
              <a:rPr lang="en-US" sz="1200" dirty="0"/>
              <a:t>, 2024 PRESENTED BY JHON HEREDIA</a:t>
            </a:r>
          </a:p>
        </p:txBody>
      </p:sp>
      <p:pic>
        <p:nvPicPr>
          <p:cNvPr id="5" name="Picture 4">
            <a:extLst>
              <a:ext uri="{FF2B5EF4-FFF2-40B4-BE49-F238E27FC236}">
                <a16:creationId xmlns:a16="http://schemas.microsoft.com/office/drawing/2014/main" id="{15F7AB98-9987-C1AD-51E7-8C0EE5321BFD}"/>
              </a:ext>
            </a:extLst>
          </p:cNvPr>
          <p:cNvPicPr>
            <a:picLocks noChangeAspect="1"/>
          </p:cNvPicPr>
          <p:nvPr/>
        </p:nvPicPr>
        <p:blipFill>
          <a:blip r:embed="rId4"/>
          <a:stretch>
            <a:fillRect/>
          </a:stretch>
        </p:blipFill>
        <p:spPr>
          <a:xfrm>
            <a:off x="2384497" y="8234578"/>
            <a:ext cx="604539" cy="434985"/>
          </a:xfrm>
          <a:prstGeom prst="rect">
            <a:avLst/>
          </a:prstGeom>
        </p:spPr>
      </p:pic>
    </p:spTree>
    <p:extLst>
      <p:ext uri="{BB962C8B-B14F-4D97-AF65-F5344CB8AC3E}">
        <p14:creationId xmlns:p14="http://schemas.microsoft.com/office/powerpoint/2010/main" val="2707183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0414-FFFD-AF30-0972-69F4DAF924B8}"/>
              </a:ext>
            </a:extLst>
          </p:cNvPr>
          <p:cNvSpPr>
            <a:spLocks noGrp="1"/>
          </p:cNvSpPr>
          <p:nvPr>
            <p:ph type="title"/>
          </p:nvPr>
        </p:nvSpPr>
        <p:spPr/>
        <p:txBody>
          <a:bodyPr/>
          <a:lstStyle/>
          <a:p>
            <a:r>
              <a:rPr lang="en-US" dirty="0"/>
              <a:t>Appendix D Fire Apparatus Access Roads</a:t>
            </a:r>
          </a:p>
        </p:txBody>
      </p:sp>
      <p:pic>
        <p:nvPicPr>
          <p:cNvPr id="5" name="Content Placeholder 4">
            <a:extLst>
              <a:ext uri="{FF2B5EF4-FFF2-40B4-BE49-F238E27FC236}">
                <a16:creationId xmlns:a16="http://schemas.microsoft.com/office/drawing/2014/main" id="{AC35A349-4C89-5E5B-7F39-2685795D1B3D}"/>
              </a:ext>
            </a:extLst>
          </p:cNvPr>
          <p:cNvPicPr>
            <a:picLocks noGrp="1" noChangeAspect="1"/>
          </p:cNvPicPr>
          <p:nvPr>
            <p:ph idx="1"/>
          </p:nvPr>
        </p:nvPicPr>
        <p:blipFill>
          <a:blip r:embed="rId2"/>
          <a:stretch>
            <a:fillRect/>
          </a:stretch>
        </p:blipFill>
        <p:spPr>
          <a:xfrm>
            <a:off x="838200" y="2273106"/>
            <a:ext cx="7361425" cy="4351338"/>
          </a:xfrm>
        </p:spPr>
      </p:pic>
      <p:pic>
        <p:nvPicPr>
          <p:cNvPr id="7" name="Picture 6">
            <a:extLst>
              <a:ext uri="{FF2B5EF4-FFF2-40B4-BE49-F238E27FC236}">
                <a16:creationId xmlns:a16="http://schemas.microsoft.com/office/drawing/2014/main" id="{6DE7EE49-128E-0857-9DDC-D920F2F62321}"/>
              </a:ext>
            </a:extLst>
          </p:cNvPr>
          <p:cNvPicPr>
            <a:picLocks noChangeAspect="1"/>
          </p:cNvPicPr>
          <p:nvPr/>
        </p:nvPicPr>
        <p:blipFill>
          <a:blip r:embed="rId3"/>
          <a:stretch>
            <a:fillRect/>
          </a:stretch>
        </p:blipFill>
        <p:spPr>
          <a:xfrm>
            <a:off x="8508412" y="2873428"/>
            <a:ext cx="2845388" cy="872929"/>
          </a:xfrm>
          <a:prstGeom prst="rect">
            <a:avLst/>
          </a:prstGeom>
        </p:spPr>
      </p:pic>
      <p:sp>
        <p:nvSpPr>
          <p:cNvPr id="3" name="TextBox 2">
            <a:extLst>
              <a:ext uri="{FF2B5EF4-FFF2-40B4-BE49-F238E27FC236}">
                <a16:creationId xmlns:a16="http://schemas.microsoft.com/office/drawing/2014/main" id="{6E7189CD-66F8-5102-D6C0-6E78E7941621}"/>
              </a:ext>
            </a:extLst>
          </p:cNvPr>
          <p:cNvSpPr txBox="1"/>
          <p:nvPr/>
        </p:nvSpPr>
        <p:spPr>
          <a:xfrm>
            <a:off x="838200" y="1301157"/>
            <a:ext cx="2999748" cy="461665"/>
          </a:xfrm>
          <a:prstGeom prst="rect">
            <a:avLst/>
          </a:prstGeom>
          <a:noFill/>
        </p:spPr>
        <p:txBody>
          <a:bodyPr wrap="square" rtlCol="0">
            <a:spAutoFit/>
          </a:bodyPr>
          <a:lstStyle/>
          <a:p>
            <a:r>
              <a:rPr lang="en-US" sz="2400" dirty="0"/>
              <a:t>Building Aerial Access</a:t>
            </a:r>
            <a:endParaRPr lang="en-US" sz="1050" u="sng" dirty="0"/>
          </a:p>
        </p:txBody>
      </p:sp>
      <p:pic>
        <p:nvPicPr>
          <p:cNvPr id="9" name="Picture 8">
            <a:extLst>
              <a:ext uri="{FF2B5EF4-FFF2-40B4-BE49-F238E27FC236}">
                <a16:creationId xmlns:a16="http://schemas.microsoft.com/office/drawing/2014/main" id="{B2DF3966-7C58-A4BE-DA0E-7EAB14EEB032}"/>
              </a:ext>
            </a:extLst>
          </p:cNvPr>
          <p:cNvPicPr>
            <a:picLocks noChangeAspect="1"/>
          </p:cNvPicPr>
          <p:nvPr/>
        </p:nvPicPr>
        <p:blipFill>
          <a:blip r:embed="rId4"/>
          <a:stretch>
            <a:fillRect/>
          </a:stretch>
        </p:blipFill>
        <p:spPr>
          <a:xfrm>
            <a:off x="948250" y="1786507"/>
            <a:ext cx="7713671" cy="1098007"/>
          </a:xfrm>
          <a:prstGeom prst="rect">
            <a:avLst/>
          </a:prstGeom>
        </p:spPr>
      </p:pic>
    </p:spTree>
    <p:extLst>
      <p:ext uri="{BB962C8B-B14F-4D97-AF65-F5344CB8AC3E}">
        <p14:creationId xmlns:p14="http://schemas.microsoft.com/office/powerpoint/2010/main" val="303287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EEB6-B1DA-432F-F178-DEC47DD9CAFE}"/>
              </a:ext>
            </a:extLst>
          </p:cNvPr>
          <p:cNvSpPr>
            <a:spLocks noGrp="1"/>
          </p:cNvSpPr>
          <p:nvPr>
            <p:ph type="title"/>
          </p:nvPr>
        </p:nvSpPr>
        <p:spPr/>
        <p:txBody>
          <a:bodyPr/>
          <a:lstStyle/>
          <a:p>
            <a:r>
              <a:rPr lang="en-US" dirty="0"/>
              <a:t>Fire Hydrant</a:t>
            </a:r>
          </a:p>
        </p:txBody>
      </p:sp>
      <p:pic>
        <p:nvPicPr>
          <p:cNvPr id="5" name="Content Placeholder 4">
            <a:extLst>
              <a:ext uri="{FF2B5EF4-FFF2-40B4-BE49-F238E27FC236}">
                <a16:creationId xmlns:a16="http://schemas.microsoft.com/office/drawing/2014/main" id="{DAE0F441-95FF-75FA-A5B8-83511B14772A}"/>
              </a:ext>
            </a:extLst>
          </p:cNvPr>
          <p:cNvPicPr>
            <a:picLocks noGrp="1" noChangeAspect="1"/>
          </p:cNvPicPr>
          <p:nvPr>
            <p:ph idx="1"/>
          </p:nvPr>
        </p:nvPicPr>
        <p:blipFill>
          <a:blip r:embed="rId3"/>
          <a:stretch>
            <a:fillRect/>
          </a:stretch>
        </p:blipFill>
        <p:spPr>
          <a:xfrm>
            <a:off x="6952636" y="2458483"/>
            <a:ext cx="4401164" cy="2838846"/>
          </a:xfrm>
        </p:spPr>
      </p:pic>
      <p:pic>
        <p:nvPicPr>
          <p:cNvPr id="7" name="Picture 6">
            <a:extLst>
              <a:ext uri="{FF2B5EF4-FFF2-40B4-BE49-F238E27FC236}">
                <a16:creationId xmlns:a16="http://schemas.microsoft.com/office/drawing/2014/main" id="{567C3E38-984A-FA76-F87F-D6D4B9405053}"/>
              </a:ext>
            </a:extLst>
          </p:cNvPr>
          <p:cNvPicPr>
            <a:picLocks noChangeAspect="1"/>
          </p:cNvPicPr>
          <p:nvPr/>
        </p:nvPicPr>
        <p:blipFill>
          <a:blip r:embed="rId4"/>
          <a:stretch>
            <a:fillRect/>
          </a:stretch>
        </p:blipFill>
        <p:spPr>
          <a:xfrm>
            <a:off x="918220" y="2663756"/>
            <a:ext cx="6034416" cy="2586178"/>
          </a:xfrm>
          <a:prstGeom prst="rect">
            <a:avLst/>
          </a:prstGeom>
        </p:spPr>
      </p:pic>
      <p:sp>
        <p:nvSpPr>
          <p:cNvPr id="10" name="Content Placeholder 2">
            <a:extLst>
              <a:ext uri="{FF2B5EF4-FFF2-40B4-BE49-F238E27FC236}">
                <a16:creationId xmlns:a16="http://schemas.microsoft.com/office/drawing/2014/main" id="{FAAC450C-CA66-B40E-598A-099D180F2AFF}"/>
              </a:ext>
            </a:extLst>
          </p:cNvPr>
          <p:cNvSpPr txBox="1">
            <a:spLocks/>
          </p:cNvSpPr>
          <p:nvPr/>
        </p:nvSpPr>
        <p:spPr>
          <a:xfrm>
            <a:off x="838200" y="1342279"/>
            <a:ext cx="6038461" cy="553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to recognize them in the field?</a:t>
            </a:r>
          </a:p>
        </p:txBody>
      </p:sp>
    </p:spTree>
    <p:extLst>
      <p:ext uri="{BB962C8B-B14F-4D97-AF65-F5344CB8AC3E}">
        <p14:creationId xmlns:p14="http://schemas.microsoft.com/office/powerpoint/2010/main" val="126778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3ED98C-4A02-0720-0A7B-A2B54E4A9498}"/>
              </a:ext>
            </a:extLst>
          </p:cNvPr>
          <p:cNvSpPr>
            <a:spLocks noGrp="1"/>
          </p:cNvSpPr>
          <p:nvPr>
            <p:ph type="title"/>
          </p:nvPr>
        </p:nvSpPr>
        <p:spPr>
          <a:xfrm>
            <a:off x="838200" y="365125"/>
            <a:ext cx="10515600" cy="1325563"/>
          </a:xfrm>
        </p:spPr>
        <p:txBody>
          <a:bodyPr/>
          <a:lstStyle/>
          <a:p>
            <a:r>
              <a:rPr lang="en-US" dirty="0"/>
              <a:t>Fire Hydrant</a:t>
            </a:r>
          </a:p>
        </p:txBody>
      </p:sp>
      <p:sp>
        <p:nvSpPr>
          <p:cNvPr id="5" name="Content Placeholder 2">
            <a:extLst>
              <a:ext uri="{FF2B5EF4-FFF2-40B4-BE49-F238E27FC236}">
                <a16:creationId xmlns:a16="http://schemas.microsoft.com/office/drawing/2014/main" id="{CFF8E77D-D597-254B-5946-7FE42EB025F1}"/>
              </a:ext>
            </a:extLst>
          </p:cNvPr>
          <p:cNvSpPr txBox="1">
            <a:spLocks/>
          </p:cNvSpPr>
          <p:nvPr/>
        </p:nvSpPr>
        <p:spPr>
          <a:xfrm>
            <a:off x="838200" y="1342279"/>
            <a:ext cx="6038461" cy="553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we show them?</a:t>
            </a:r>
          </a:p>
        </p:txBody>
      </p:sp>
      <p:pic>
        <p:nvPicPr>
          <p:cNvPr id="7" name="Picture 6">
            <a:extLst>
              <a:ext uri="{FF2B5EF4-FFF2-40B4-BE49-F238E27FC236}">
                <a16:creationId xmlns:a16="http://schemas.microsoft.com/office/drawing/2014/main" id="{F9177EE0-B6E4-0BEC-90EB-D1103B360865}"/>
              </a:ext>
            </a:extLst>
          </p:cNvPr>
          <p:cNvPicPr>
            <a:picLocks noChangeAspect="1"/>
          </p:cNvPicPr>
          <p:nvPr/>
        </p:nvPicPr>
        <p:blipFill>
          <a:blip r:embed="rId2"/>
          <a:stretch>
            <a:fillRect/>
          </a:stretch>
        </p:blipFill>
        <p:spPr>
          <a:xfrm>
            <a:off x="838200" y="1895960"/>
            <a:ext cx="3889465" cy="3826393"/>
          </a:xfrm>
          <a:prstGeom prst="rect">
            <a:avLst/>
          </a:prstGeom>
        </p:spPr>
      </p:pic>
      <p:pic>
        <p:nvPicPr>
          <p:cNvPr id="9" name="Picture 8">
            <a:extLst>
              <a:ext uri="{FF2B5EF4-FFF2-40B4-BE49-F238E27FC236}">
                <a16:creationId xmlns:a16="http://schemas.microsoft.com/office/drawing/2014/main" id="{8805BE3B-229D-C73A-F400-17C701708400}"/>
              </a:ext>
            </a:extLst>
          </p:cNvPr>
          <p:cNvPicPr>
            <a:picLocks noChangeAspect="1"/>
          </p:cNvPicPr>
          <p:nvPr/>
        </p:nvPicPr>
        <p:blipFill>
          <a:blip r:embed="rId3"/>
          <a:stretch>
            <a:fillRect/>
          </a:stretch>
        </p:blipFill>
        <p:spPr>
          <a:xfrm>
            <a:off x="6568772" y="1964523"/>
            <a:ext cx="3779091" cy="3757830"/>
          </a:xfrm>
          <a:prstGeom prst="rect">
            <a:avLst/>
          </a:prstGeom>
        </p:spPr>
      </p:pic>
      <p:pic>
        <p:nvPicPr>
          <p:cNvPr id="11" name="Picture 10">
            <a:extLst>
              <a:ext uri="{FF2B5EF4-FFF2-40B4-BE49-F238E27FC236}">
                <a16:creationId xmlns:a16="http://schemas.microsoft.com/office/drawing/2014/main" id="{080E3F89-D1C7-94B7-5100-50B30B492743}"/>
              </a:ext>
            </a:extLst>
          </p:cNvPr>
          <p:cNvPicPr>
            <a:picLocks noChangeAspect="1"/>
          </p:cNvPicPr>
          <p:nvPr/>
        </p:nvPicPr>
        <p:blipFill>
          <a:blip r:embed="rId4"/>
          <a:stretch>
            <a:fillRect/>
          </a:stretch>
        </p:blipFill>
        <p:spPr>
          <a:xfrm>
            <a:off x="10409104" y="1964523"/>
            <a:ext cx="1623975" cy="1678563"/>
          </a:xfrm>
          <a:prstGeom prst="rect">
            <a:avLst/>
          </a:prstGeom>
        </p:spPr>
      </p:pic>
      <p:pic>
        <p:nvPicPr>
          <p:cNvPr id="13" name="Picture 12">
            <a:extLst>
              <a:ext uri="{FF2B5EF4-FFF2-40B4-BE49-F238E27FC236}">
                <a16:creationId xmlns:a16="http://schemas.microsoft.com/office/drawing/2014/main" id="{42CC6239-73DE-1FC0-78A7-94E3E1D3ACCE}"/>
              </a:ext>
            </a:extLst>
          </p:cNvPr>
          <p:cNvPicPr>
            <a:picLocks noChangeAspect="1"/>
          </p:cNvPicPr>
          <p:nvPr/>
        </p:nvPicPr>
        <p:blipFill>
          <a:blip r:embed="rId5"/>
          <a:stretch>
            <a:fillRect/>
          </a:stretch>
        </p:blipFill>
        <p:spPr>
          <a:xfrm>
            <a:off x="4768456" y="1964523"/>
            <a:ext cx="1788901" cy="1576963"/>
          </a:xfrm>
          <a:prstGeom prst="rect">
            <a:avLst/>
          </a:prstGeom>
        </p:spPr>
      </p:pic>
      <p:sp>
        <p:nvSpPr>
          <p:cNvPr id="14" name="Content Placeholder 2">
            <a:extLst>
              <a:ext uri="{FF2B5EF4-FFF2-40B4-BE49-F238E27FC236}">
                <a16:creationId xmlns:a16="http://schemas.microsoft.com/office/drawing/2014/main" id="{3EFC9DFE-6444-456D-E078-CBC62B141815}"/>
              </a:ext>
            </a:extLst>
          </p:cNvPr>
          <p:cNvSpPr txBox="1">
            <a:spLocks/>
          </p:cNvSpPr>
          <p:nvPr/>
        </p:nvSpPr>
        <p:spPr>
          <a:xfrm>
            <a:off x="1122861" y="5927625"/>
            <a:ext cx="3320142" cy="553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u="sng" dirty="0"/>
              <a:t>A1.10 Site plan</a:t>
            </a:r>
          </a:p>
        </p:txBody>
      </p:sp>
      <p:sp>
        <p:nvSpPr>
          <p:cNvPr id="15" name="Content Placeholder 2">
            <a:extLst>
              <a:ext uri="{FF2B5EF4-FFF2-40B4-BE49-F238E27FC236}">
                <a16:creationId xmlns:a16="http://schemas.microsoft.com/office/drawing/2014/main" id="{BDFD05ED-898C-EEA7-AA26-8C92BFE9FD7F}"/>
              </a:ext>
            </a:extLst>
          </p:cNvPr>
          <p:cNvSpPr txBox="1">
            <a:spLocks/>
          </p:cNvSpPr>
          <p:nvPr/>
        </p:nvSpPr>
        <p:spPr>
          <a:xfrm>
            <a:off x="6876661" y="5927624"/>
            <a:ext cx="3932549" cy="553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u="sng" dirty="0"/>
              <a:t>A1.12 Fire separation plan</a:t>
            </a:r>
          </a:p>
        </p:txBody>
      </p:sp>
    </p:spTree>
    <p:extLst>
      <p:ext uri="{BB962C8B-B14F-4D97-AF65-F5344CB8AC3E}">
        <p14:creationId xmlns:p14="http://schemas.microsoft.com/office/powerpoint/2010/main" val="320254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2E2AAC-8A83-001B-BCFE-1B1C47A25637}"/>
              </a:ext>
            </a:extLst>
          </p:cNvPr>
          <p:cNvSpPr>
            <a:spLocks noGrp="1"/>
          </p:cNvSpPr>
          <p:nvPr>
            <p:ph type="title"/>
          </p:nvPr>
        </p:nvSpPr>
        <p:spPr>
          <a:xfrm>
            <a:off x="838200" y="365125"/>
            <a:ext cx="10515600" cy="1325563"/>
          </a:xfrm>
        </p:spPr>
        <p:txBody>
          <a:bodyPr/>
          <a:lstStyle/>
          <a:p>
            <a:r>
              <a:rPr lang="en-US" dirty="0"/>
              <a:t>Fire Department Connection</a:t>
            </a:r>
          </a:p>
        </p:txBody>
      </p:sp>
      <p:sp>
        <p:nvSpPr>
          <p:cNvPr id="7" name="Content Placeholder 2">
            <a:extLst>
              <a:ext uri="{FF2B5EF4-FFF2-40B4-BE49-F238E27FC236}">
                <a16:creationId xmlns:a16="http://schemas.microsoft.com/office/drawing/2014/main" id="{F9A00A63-2C30-96E6-7FE8-12EC3D383381}"/>
              </a:ext>
            </a:extLst>
          </p:cNvPr>
          <p:cNvSpPr txBox="1">
            <a:spLocks/>
          </p:cNvSpPr>
          <p:nvPr/>
        </p:nvSpPr>
        <p:spPr>
          <a:xfrm>
            <a:off x="838200" y="1342279"/>
            <a:ext cx="6038461" cy="553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Distance from Fire Hydrant to FDC</a:t>
            </a:r>
          </a:p>
        </p:txBody>
      </p:sp>
      <p:pic>
        <p:nvPicPr>
          <p:cNvPr id="11" name="Picture 10">
            <a:extLst>
              <a:ext uri="{FF2B5EF4-FFF2-40B4-BE49-F238E27FC236}">
                <a16:creationId xmlns:a16="http://schemas.microsoft.com/office/drawing/2014/main" id="{473F0078-BDD8-821B-BF1B-868CAFD944C1}"/>
              </a:ext>
            </a:extLst>
          </p:cNvPr>
          <p:cNvPicPr>
            <a:picLocks noChangeAspect="1"/>
          </p:cNvPicPr>
          <p:nvPr/>
        </p:nvPicPr>
        <p:blipFill>
          <a:blip r:embed="rId2"/>
          <a:stretch>
            <a:fillRect/>
          </a:stretch>
        </p:blipFill>
        <p:spPr>
          <a:xfrm>
            <a:off x="7891699" y="2731472"/>
            <a:ext cx="4077351" cy="765275"/>
          </a:xfrm>
          <a:prstGeom prst="rect">
            <a:avLst/>
          </a:prstGeom>
        </p:spPr>
      </p:pic>
      <p:pic>
        <p:nvPicPr>
          <p:cNvPr id="13" name="Picture 12">
            <a:extLst>
              <a:ext uri="{FF2B5EF4-FFF2-40B4-BE49-F238E27FC236}">
                <a16:creationId xmlns:a16="http://schemas.microsoft.com/office/drawing/2014/main" id="{17188368-4F9A-5AB8-8582-E6C424958F19}"/>
              </a:ext>
            </a:extLst>
          </p:cNvPr>
          <p:cNvPicPr>
            <a:picLocks noChangeAspect="1"/>
          </p:cNvPicPr>
          <p:nvPr/>
        </p:nvPicPr>
        <p:blipFill>
          <a:blip r:embed="rId3"/>
          <a:stretch>
            <a:fillRect/>
          </a:stretch>
        </p:blipFill>
        <p:spPr>
          <a:xfrm>
            <a:off x="547914" y="2086719"/>
            <a:ext cx="7343785" cy="4170195"/>
          </a:xfrm>
          <a:prstGeom prst="rect">
            <a:avLst/>
          </a:prstGeom>
        </p:spPr>
      </p:pic>
      <p:sp>
        <p:nvSpPr>
          <p:cNvPr id="15" name="TextBox 14">
            <a:extLst>
              <a:ext uri="{FF2B5EF4-FFF2-40B4-BE49-F238E27FC236}">
                <a16:creationId xmlns:a16="http://schemas.microsoft.com/office/drawing/2014/main" id="{782CB237-4DF4-34AD-4887-6F6B87321858}"/>
              </a:ext>
            </a:extLst>
          </p:cNvPr>
          <p:cNvSpPr txBox="1"/>
          <p:nvPr/>
        </p:nvSpPr>
        <p:spPr>
          <a:xfrm>
            <a:off x="8418286" y="3802484"/>
            <a:ext cx="3225800" cy="738664"/>
          </a:xfrm>
          <a:prstGeom prst="rect">
            <a:avLst/>
          </a:prstGeom>
          <a:noFill/>
        </p:spPr>
        <p:txBody>
          <a:bodyPr wrap="square">
            <a:spAutoFit/>
          </a:bodyPr>
          <a:lstStyle/>
          <a:p>
            <a:r>
              <a:rPr lang="en-US" sz="1400" u="sng" dirty="0"/>
              <a:t>507.5.1.2.7</a:t>
            </a:r>
            <a:r>
              <a:rPr lang="en-US" sz="1400" dirty="0"/>
              <a:t> Additional hydrants shall be spaced approximately 300 feet apart in all other developments.</a:t>
            </a:r>
          </a:p>
        </p:txBody>
      </p:sp>
      <p:sp>
        <p:nvSpPr>
          <p:cNvPr id="16" name="TextBox 15">
            <a:extLst>
              <a:ext uri="{FF2B5EF4-FFF2-40B4-BE49-F238E27FC236}">
                <a16:creationId xmlns:a16="http://schemas.microsoft.com/office/drawing/2014/main" id="{04AB2A9B-FEB3-5BCD-48FF-76D4EAF3FA1A}"/>
              </a:ext>
            </a:extLst>
          </p:cNvPr>
          <p:cNvSpPr txBox="1"/>
          <p:nvPr/>
        </p:nvSpPr>
        <p:spPr>
          <a:xfrm>
            <a:off x="8317474" y="5302807"/>
            <a:ext cx="3225800" cy="1384995"/>
          </a:xfrm>
          <a:prstGeom prst="rect">
            <a:avLst/>
          </a:prstGeom>
          <a:noFill/>
        </p:spPr>
        <p:txBody>
          <a:bodyPr wrap="square">
            <a:spAutoFit/>
          </a:bodyPr>
          <a:lstStyle/>
          <a:p>
            <a:r>
              <a:rPr lang="en-US" sz="1400" u="sng" dirty="0">
                <a:solidFill>
                  <a:srgbClr val="FF0000"/>
                </a:solidFill>
              </a:rPr>
              <a:t>NOTE: </a:t>
            </a:r>
            <a:r>
              <a:rPr lang="en-US" sz="1400" dirty="0">
                <a:solidFill>
                  <a:srgbClr val="FF0000"/>
                </a:solidFill>
              </a:rPr>
              <a:t>Fire hydrants are under the civil engineer's scope. Civil engineer will place and verify distances between fire hydrants, fire department connections and fire risers to the outside of the building.</a:t>
            </a:r>
          </a:p>
        </p:txBody>
      </p:sp>
      <p:pic>
        <p:nvPicPr>
          <p:cNvPr id="3" name="Picture 2">
            <a:extLst>
              <a:ext uri="{FF2B5EF4-FFF2-40B4-BE49-F238E27FC236}">
                <a16:creationId xmlns:a16="http://schemas.microsoft.com/office/drawing/2014/main" id="{BDED19F5-6FA8-7FCC-19AD-A33742316ED3}"/>
              </a:ext>
            </a:extLst>
          </p:cNvPr>
          <p:cNvPicPr>
            <a:picLocks noChangeAspect="1"/>
          </p:cNvPicPr>
          <p:nvPr/>
        </p:nvPicPr>
        <p:blipFill>
          <a:blip r:embed="rId4"/>
          <a:stretch>
            <a:fillRect/>
          </a:stretch>
        </p:blipFill>
        <p:spPr>
          <a:xfrm>
            <a:off x="10574506" y="847391"/>
            <a:ext cx="779294" cy="771728"/>
          </a:xfrm>
          <a:prstGeom prst="rect">
            <a:avLst/>
          </a:prstGeom>
        </p:spPr>
      </p:pic>
    </p:spTree>
    <p:extLst>
      <p:ext uri="{BB962C8B-B14F-4D97-AF65-F5344CB8AC3E}">
        <p14:creationId xmlns:p14="http://schemas.microsoft.com/office/powerpoint/2010/main" val="399633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9E9C0-F5EA-DED7-07FF-D69D70264B5D}"/>
              </a:ext>
            </a:extLst>
          </p:cNvPr>
          <p:cNvPicPr>
            <a:picLocks noChangeAspect="1"/>
          </p:cNvPicPr>
          <p:nvPr/>
        </p:nvPicPr>
        <p:blipFill>
          <a:blip r:embed="rId2"/>
          <a:stretch>
            <a:fillRect/>
          </a:stretch>
        </p:blipFill>
        <p:spPr>
          <a:xfrm>
            <a:off x="0" y="714402"/>
            <a:ext cx="12192000" cy="6143598"/>
          </a:xfrm>
          <a:prstGeom prst="rect">
            <a:avLst/>
          </a:prstGeom>
        </p:spPr>
      </p:pic>
      <p:sp>
        <p:nvSpPr>
          <p:cNvPr id="6" name="Title 1">
            <a:extLst>
              <a:ext uri="{FF2B5EF4-FFF2-40B4-BE49-F238E27FC236}">
                <a16:creationId xmlns:a16="http://schemas.microsoft.com/office/drawing/2014/main" id="{F6DE3CD2-A260-02CA-6537-F26AA5CC7CD9}"/>
              </a:ext>
            </a:extLst>
          </p:cNvPr>
          <p:cNvSpPr>
            <a:spLocks noGrp="1"/>
          </p:cNvSpPr>
          <p:nvPr>
            <p:ph type="title"/>
          </p:nvPr>
        </p:nvSpPr>
        <p:spPr>
          <a:xfrm>
            <a:off x="474306" y="178513"/>
            <a:ext cx="10515600" cy="1325563"/>
          </a:xfrm>
        </p:spPr>
        <p:txBody>
          <a:bodyPr>
            <a:normAutofit/>
          </a:bodyPr>
          <a:lstStyle/>
          <a:p>
            <a:r>
              <a:rPr lang="en-US" sz="3200" dirty="0"/>
              <a:t>Percentage of openings and 25% of opening or rated parapet.</a:t>
            </a:r>
          </a:p>
        </p:txBody>
      </p:sp>
      <p:cxnSp>
        <p:nvCxnSpPr>
          <p:cNvPr id="8" name="Straight Connector 7">
            <a:extLst>
              <a:ext uri="{FF2B5EF4-FFF2-40B4-BE49-F238E27FC236}">
                <a16:creationId xmlns:a16="http://schemas.microsoft.com/office/drawing/2014/main" id="{CEE8A68B-0E61-CE7F-7F15-4454EB3FE10B}"/>
              </a:ext>
            </a:extLst>
          </p:cNvPr>
          <p:cNvCxnSpPr>
            <a:cxnSpLocks/>
          </p:cNvCxnSpPr>
          <p:nvPr/>
        </p:nvCxnSpPr>
        <p:spPr>
          <a:xfrm flipV="1">
            <a:off x="3648075" y="3786201"/>
            <a:ext cx="200025" cy="633399"/>
          </a:xfrm>
          <a:prstGeom prst="line">
            <a:avLst/>
          </a:prstGeom>
          <a:ln w="9525" cap="flat" cmpd="sng" algn="ctr">
            <a:solidFill>
              <a:srgbClr val="C00000"/>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4266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5233-497B-182A-3F84-1E6482348A9D}"/>
              </a:ext>
            </a:extLst>
          </p:cNvPr>
          <p:cNvSpPr>
            <a:spLocks noGrp="1"/>
          </p:cNvSpPr>
          <p:nvPr>
            <p:ph type="title"/>
          </p:nvPr>
        </p:nvSpPr>
        <p:spPr/>
        <p:txBody>
          <a:bodyPr>
            <a:normAutofit/>
          </a:bodyPr>
          <a:lstStyle/>
          <a:p>
            <a:r>
              <a:rPr lang="en-US" sz="3200" dirty="0"/>
              <a:t>Percentage of openings and 25% of opening or rated parapet.</a:t>
            </a:r>
          </a:p>
        </p:txBody>
      </p:sp>
      <p:pic>
        <p:nvPicPr>
          <p:cNvPr id="11" name="Picture 10">
            <a:extLst>
              <a:ext uri="{FF2B5EF4-FFF2-40B4-BE49-F238E27FC236}">
                <a16:creationId xmlns:a16="http://schemas.microsoft.com/office/drawing/2014/main" id="{369475EF-527B-C266-0107-704BE678D3B8}"/>
              </a:ext>
            </a:extLst>
          </p:cNvPr>
          <p:cNvPicPr>
            <a:picLocks noChangeAspect="1"/>
          </p:cNvPicPr>
          <p:nvPr/>
        </p:nvPicPr>
        <p:blipFill>
          <a:blip r:embed="rId2"/>
          <a:stretch>
            <a:fillRect/>
          </a:stretch>
        </p:blipFill>
        <p:spPr>
          <a:xfrm>
            <a:off x="9508854" y="2534692"/>
            <a:ext cx="2426668" cy="2633017"/>
          </a:xfrm>
          <a:prstGeom prst="rect">
            <a:avLst/>
          </a:prstGeom>
        </p:spPr>
      </p:pic>
      <p:pic>
        <p:nvPicPr>
          <p:cNvPr id="6" name="Picture 5">
            <a:extLst>
              <a:ext uri="{FF2B5EF4-FFF2-40B4-BE49-F238E27FC236}">
                <a16:creationId xmlns:a16="http://schemas.microsoft.com/office/drawing/2014/main" id="{5E698F8C-985F-B440-46D2-1026FB0BCBAB}"/>
              </a:ext>
            </a:extLst>
          </p:cNvPr>
          <p:cNvPicPr>
            <a:picLocks noChangeAspect="1"/>
          </p:cNvPicPr>
          <p:nvPr/>
        </p:nvPicPr>
        <p:blipFill>
          <a:blip r:embed="rId3"/>
          <a:stretch>
            <a:fillRect/>
          </a:stretch>
        </p:blipFill>
        <p:spPr>
          <a:xfrm>
            <a:off x="410292" y="1232737"/>
            <a:ext cx="8001315" cy="4295636"/>
          </a:xfrm>
          <a:prstGeom prst="rect">
            <a:avLst/>
          </a:prstGeom>
        </p:spPr>
      </p:pic>
      <p:pic>
        <p:nvPicPr>
          <p:cNvPr id="21" name="Picture 20">
            <a:extLst>
              <a:ext uri="{FF2B5EF4-FFF2-40B4-BE49-F238E27FC236}">
                <a16:creationId xmlns:a16="http://schemas.microsoft.com/office/drawing/2014/main" id="{EC71ED6B-517C-A3B9-438D-D58CB061639C}"/>
              </a:ext>
            </a:extLst>
          </p:cNvPr>
          <p:cNvPicPr>
            <a:picLocks noChangeAspect="1"/>
          </p:cNvPicPr>
          <p:nvPr/>
        </p:nvPicPr>
        <p:blipFill>
          <a:blip r:embed="rId4"/>
          <a:stretch>
            <a:fillRect/>
          </a:stretch>
        </p:blipFill>
        <p:spPr>
          <a:xfrm>
            <a:off x="7477688" y="6065105"/>
            <a:ext cx="4541971" cy="549432"/>
          </a:xfrm>
          <a:prstGeom prst="rect">
            <a:avLst/>
          </a:prstGeom>
        </p:spPr>
      </p:pic>
      <p:pic>
        <p:nvPicPr>
          <p:cNvPr id="4" name="Picture 3">
            <a:extLst>
              <a:ext uri="{FF2B5EF4-FFF2-40B4-BE49-F238E27FC236}">
                <a16:creationId xmlns:a16="http://schemas.microsoft.com/office/drawing/2014/main" id="{17FD191A-DB93-8E90-62DC-24A97D16EDC7}"/>
              </a:ext>
            </a:extLst>
          </p:cNvPr>
          <p:cNvPicPr>
            <a:picLocks noChangeAspect="1"/>
          </p:cNvPicPr>
          <p:nvPr/>
        </p:nvPicPr>
        <p:blipFill>
          <a:blip r:embed="rId5"/>
          <a:stretch>
            <a:fillRect/>
          </a:stretch>
        </p:blipFill>
        <p:spPr>
          <a:xfrm>
            <a:off x="7474513" y="5302725"/>
            <a:ext cx="4541971" cy="775080"/>
          </a:xfrm>
          <a:prstGeom prst="rect">
            <a:avLst/>
          </a:prstGeom>
        </p:spPr>
      </p:pic>
    </p:spTree>
    <p:extLst>
      <p:ext uri="{BB962C8B-B14F-4D97-AF65-F5344CB8AC3E}">
        <p14:creationId xmlns:p14="http://schemas.microsoft.com/office/powerpoint/2010/main" val="187633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61AE-0064-EAC0-9FFA-8F7A2F3D5E2C}"/>
              </a:ext>
            </a:extLst>
          </p:cNvPr>
          <p:cNvSpPr>
            <a:spLocks noGrp="1"/>
          </p:cNvSpPr>
          <p:nvPr>
            <p:ph type="title"/>
          </p:nvPr>
        </p:nvSpPr>
        <p:spPr/>
        <p:txBody>
          <a:bodyPr/>
          <a:lstStyle/>
          <a:p>
            <a:r>
              <a:rPr lang="en-US" dirty="0"/>
              <a:t>How to calculate the % of opening?</a:t>
            </a:r>
          </a:p>
        </p:txBody>
      </p:sp>
      <p:pic>
        <p:nvPicPr>
          <p:cNvPr id="6" name="Content Placeholder 5">
            <a:extLst>
              <a:ext uri="{FF2B5EF4-FFF2-40B4-BE49-F238E27FC236}">
                <a16:creationId xmlns:a16="http://schemas.microsoft.com/office/drawing/2014/main" id="{1B8EDC1C-32F5-37FD-36B1-A159E1FDA417}"/>
              </a:ext>
            </a:extLst>
          </p:cNvPr>
          <p:cNvPicPr>
            <a:picLocks noGrp="1" noChangeAspect="1"/>
          </p:cNvPicPr>
          <p:nvPr>
            <p:ph idx="1"/>
          </p:nvPr>
        </p:nvPicPr>
        <p:blipFill>
          <a:blip r:embed="rId2"/>
          <a:stretch>
            <a:fillRect/>
          </a:stretch>
        </p:blipFill>
        <p:spPr>
          <a:xfrm>
            <a:off x="1204144" y="1825625"/>
            <a:ext cx="9783711" cy="4351338"/>
          </a:xfrm>
        </p:spPr>
      </p:pic>
    </p:spTree>
    <p:extLst>
      <p:ext uri="{BB962C8B-B14F-4D97-AF65-F5344CB8AC3E}">
        <p14:creationId xmlns:p14="http://schemas.microsoft.com/office/powerpoint/2010/main" val="715674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6ECD-3B95-5EAE-924B-6A09A5D7679C}"/>
              </a:ext>
            </a:extLst>
          </p:cNvPr>
          <p:cNvSpPr>
            <a:spLocks noGrp="1"/>
          </p:cNvSpPr>
          <p:nvPr>
            <p:ph type="title"/>
          </p:nvPr>
        </p:nvSpPr>
        <p:spPr/>
        <p:txBody>
          <a:bodyPr>
            <a:normAutofit/>
          </a:bodyPr>
          <a:lstStyle/>
          <a:p>
            <a:r>
              <a:rPr lang="en-US" sz="3600" dirty="0"/>
              <a:t>IBC 2018 - 705.11 Parapets</a:t>
            </a:r>
          </a:p>
        </p:txBody>
      </p:sp>
      <p:sp>
        <p:nvSpPr>
          <p:cNvPr id="5" name="TextBox 4">
            <a:extLst>
              <a:ext uri="{FF2B5EF4-FFF2-40B4-BE49-F238E27FC236}">
                <a16:creationId xmlns:a16="http://schemas.microsoft.com/office/drawing/2014/main" id="{E128D829-15DB-14CC-E085-D3EE2170CF63}"/>
              </a:ext>
            </a:extLst>
          </p:cNvPr>
          <p:cNvSpPr txBox="1"/>
          <p:nvPr/>
        </p:nvSpPr>
        <p:spPr>
          <a:xfrm>
            <a:off x="838200" y="1489839"/>
            <a:ext cx="5053044" cy="4519075"/>
          </a:xfrm>
          <a:prstGeom prst="rect">
            <a:avLst/>
          </a:prstGeom>
          <a:noFill/>
        </p:spPr>
        <p:txBody>
          <a:bodyPr wrap="square">
            <a:spAutoFit/>
          </a:bodyPr>
          <a:lstStyle/>
          <a:p>
            <a:r>
              <a:rPr lang="en-US" b="1" dirty="0"/>
              <a:t>705.11 Parapets. </a:t>
            </a:r>
            <a:r>
              <a:rPr lang="en-US" dirty="0"/>
              <a:t>Parapets shall be provided on exterior</a:t>
            </a:r>
          </a:p>
          <a:p>
            <a:r>
              <a:rPr lang="en-US" dirty="0"/>
              <a:t>walls of buildings.</a:t>
            </a:r>
          </a:p>
          <a:p>
            <a:r>
              <a:rPr lang="en-US" b="1" dirty="0"/>
              <a:t>Exceptions:</a:t>
            </a:r>
            <a:r>
              <a:rPr lang="en-US" dirty="0"/>
              <a:t> A parapet need not be provided on an exterior wall where any of the following conditions  exist:</a:t>
            </a:r>
          </a:p>
          <a:p>
            <a:r>
              <a:rPr lang="en-US" b="1" dirty="0"/>
              <a:t>1</a:t>
            </a:r>
            <a:r>
              <a:rPr lang="en-US" dirty="0"/>
              <a:t>.The wall is not required to be fire-resistance rated in accordance with Table 602 because of fire separation distance.</a:t>
            </a:r>
          </a:p>
          <a:p>
            <a:r>
              <a:rPr lang="en-US" b="1" dirty="0"/>
              <a:t>2.</a:t>
            </a:r>
            <a:r>
              <a:rPr lang="en-US" dirty="0"/>
              <a:t>The building has an area of not more than 1,000 square feet (93 m2) on any floor.</a:t>
            </a:r>
          </a:p>
          <a:p>
            <a:r>
              <a:rPr lang="en-US" b="1" dirty="0"/>
              <a:t>6.</a:t>
            </a:r>
            <a:r>
              <a:rPr lang="en-US" dirty="0"/>
              <a:t> Where the wall is permitted to have not less than 25 percent of the exterior wall areas containing unprotected openings based on fire separation distance as determined in accordance with Section 705.8.</a:t>
            </a:r>
          </a:p>
        </p:txBody>
      </p:sp>
      <p:pic>
        <p:nvPicPr>
          <p:cNvPr id="7" name="Picture 6">
            <a:extLst>
              <a:ext uri="{FF2B5EF4-FFF2-40B4-BE49-F238E27FC236}">
                <a16:creationId xmlns:a16="http://schemas.microsoft.com/office/drawing/2014/main" id="{56893D7B-70F1-7B58-0AB5-98E8680BDB9D}"/>
              </a:ext>
            </a:extLst>
          </p:cNvPr>
          <p:cNvPicPr>
            <a:picLocks noChangeAspect="1"/>
          </p:cNvPicPr>
          <p:nvPr/>
        </p:nvPicPr>
        <p:blipFill>
          <a:blip r:embed="rId2"/>
          <a:stretch>
            <a:fillRect/>
          </a:stretch>
        </p:blipFill>
        <p:spPr>
          <a:xfrm>
            <a:off x="5891244" y="1260766"/>
            <a:ext cx="5977294" cy="4336468"/>
          </a:xfrm>
          <a:prstGeom prst="rect">
            <a:avLst/>
          </a:prstGeom>
        </p:spPr>
      </p:pic>
      <p:sp>
        <p:nvSpPr>
          <p:cNvPr id="8" name="Rectangle 7">
            <a:extLst>
              <a:ext uri="{FF2B5EF4-FFF2-40B4-BE49-F238E27FC236}">
                <a16:creationId xmlns:a16="http://schemas.microsoft.com/office/drawing/2014/main" id="{F607A3BD-0492-4BB3-279C-64AA6D15DAFB}"/>
              </a:ext>
            </a:extLst>
          </p:cNvPr>
          <p:cNvSpPr/>
          <p:nvPr/>
        </p:nvSpPr>
        <p:spPr>
          <a:xfrm>
            <a:off x="7824788" y="2858705"/>
            <a:ext cx="3990975" cy="16425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3978DB-3642-E3CD-9DA5-D1F92684721E}"/>
              </a:ext>
            </a:extLst>
          </p:cNvPr>
          <p:cNvSpPr/>
          <p:nvPr/>
        </p:nvSpPr>
        <p:spPr>
          <a:xfrm>
            <a:off x="7824788" y="3676573"/>
            <a:ext cx="3990975" cy="16425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F8E3A3-ED4C-CACF-0BB6-EAF180A68083}"/>
              </a:ext>
            </a:extLst>
          </p:cNvPr>
          <p:cNvSpPr/>
          <p:nvPr/>
        </p:nvSpPr>
        <p:spPr>
          <a:xfrm>
            <a:off x="5953127" y="2700241"/>
            <a:ext cx="1871662" cy="48118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EF7C79-C4BD-C89F-E3C4-BECE91A36E85}"/>
              </a:ext>
            </a:extLst>
          </p:cNvPr>
          <p:cNvSpPr/>
          <p:nvPr/>
        </p:nvSpPr>
        <p:spPr>
          <a:xfrm>
            <a:off x="5953127" y="3667551"/>
            <a:ext cx="1871662" cy="48118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4C4702-5415-A091-EB30-B88A2DAB30C8}"/>
              </a:ext>
            </a:extLst>
          </p:cNvPr>
          <p:cNvSpPr txBox="1"/>
          <p:nvPr/>
        </p:nvSpPr>
        <p:spPr>
          <a:xfrm>
            <a:off x="6888958" y="2807662"/>
            <a:ext cx="883055" cy="307777"/>
          </a:xfrm>
          <a:prstGeom prst="rect">
            <a:avLst/>
          </a:prstGeom>
          <a:noFill/>
        </p:spPr>
        <p:txBody>
          <a:bodyPr wrap="square">
            <a:spAutoFit/>
          </a:bodyPr>
          <a:lstStyle/>
          <a:p>
            <a:r>
              <a:rPr lang="en-US" sz="1400" b="1" dirty="0"/>
              <a:t>NFPA 13</a:t>
            </a:r>
          </a:p>
        </p:txBody>
      </p:sp>
      <p:sp>
        <p:nvSpPr>
          <p:cNvPr id="13" name="TextBox 12">
            <a:extLst>
              <a:ext uri="{FF2B5EF4-FFF2-40B4-BE49-F238E27FC236}">
                <a16:creationId xmlns:a16="http://schemas.microsoft.com/office/drawing/2014/main" id="{BCE4F78A-4316-9CED-877A-4DC2C4CC6134}"/>
              </a:ext>
            </a:extLst>
          </p:cNvPr>
          <p:cNvSpPr txBox="1"/>
          <p:nvPr/>
        </p:nvSpPr>
        <p:spPr>
          <a:xfrm>
            <a:off x="6888957" y="3749376"/>
            <a:ext cx="935830" cy="307777"/>
          </a:xfrm>
          <a:prstGeom prst="rect">
            <a:avLst/>
          </a:prstGeom>
          <a:noFill/>
        </p:spPr>
        <p:txBody>
          <a:bodyPr wrap="square">
            <a:spAutoFit/>
          </a:bodyPr>
          <a:lstStyle/>
          <a:p>
            <a:r>
              <a:rPr lang="en-US" sz="1400" b="1" dirty="0"/>
              <a:t>NFPA 13R</a:t>
            </a:r>
          </a:p>
        </p:txBody>
      </p:sp>
      <p:sp>
        <p:nvSpPr>
          <p:cNvPr id="3" name="Rectangle 2">
            <a:extLst>
              <a:ext uri="{FF2B5EF4-FFF2-40B4-BE49-F238E27FC236}">
                <a16:creationId xmlns:a16="http://schemas.microsoft.com/office/drawing/2014/main" id="{00FFABB9-BDAF-E412-7BB1-47B749322D08}"/>
              </a:ext>
            </a:extLst>
          </p:cNvPr>
          <p:cNvSpPr/>
          <p:nvPr/>
        </p:nvSpPr>
        <p:spPr>
          <a:xfrm>
            <a:off x="838200" y="4569133"/>
            <a:ext cx="4943475" cy="1325563"/>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6" name="Picture 5">
            <a:extLst>
              <a:ext uri="{FF2B5EF4-FFF2-40B4-BE49-F238E27FC236}">
                <a16:creationId xmlns:a16="http://schemas.microsoft.com/office/drawing/2014/main" id="{48DC2A06-F968-55B5-4DB5-ECB40E4A318F}"/>
              </a:ext>
            </a:extLst>
          </p:cNvPr>
          <p:cNvPicPr>
            <a:picLocks noChangeAspect="1"/>
          </p:cNvPicPr>
          <p:nvPr/>
        </p:nvPicPr>
        <p:blipFill>
          <a:blip r:embed="rId3"/>
          <a:stretch>
            <a:fillRect/>
          </a:stretch>
        </p:blipFill>
        <p:spPr>
          <a:xfrm>
            <a:off x="4067175" y="5972362"/>
            <a:ext cx="7801363" cy="506672"/>
          </a:xfrm>
          <a:prstGeom prst="rect">
            <a:avLst/>
          </a:prstGeom>
        </p:spPr>
      </p:pic>
    </p:spTree>
    <p:extLst>
      <p:ext uri="{BB962C8B-B14F-4D97-AF65-F5344CB8AC3E}">
        <p14:creationId xmlns:p14="http://schemas.microsoft.com/office/powerpoint/2010/main" val="329874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3550-3EE1-529E-BBA0-BCCFB0099DFA}"/>
              </a:ext>
            </a:extLst>
          </p:cNvPr>
          <p:cNvSpPr>
            <a:spLocks noGrp="1"/>
          </p:cNvSpPr>
          <p:nvPr>
            <p:ph type="title"/>
          </p:nvPr>
        </p:nvSpPr>
        <p:spPr/>
        <p:txBody>
          <a:bodyPr/>
          <a:lstStyle/>
          <a:p>
            <a:r>
              <a:rPr lang="en-US" dirty="0"/>
              <a:t>10’-1” minimum setback from property line.</a:t>
            </a:r>
          </a:p>
        </p:txBody>
      </p:sp>
      <p:sp>
        <p:nvSpPr>
          <p:cNvPr id="3" name="Content Placeholder 2">
            <a:extLst>
              <a:ext uri="{FF2B5EF4-FFF2-40B4-BE49-F238E27FC236}">
                <a16:creationId xmlns:a16="http://schemas.microsoft.com/office/drawing/2014/main" id="{1F885270-F5ED-BA72-FDD1-9968367A851E}"/>
              </a:ext>
            </a:extLst>
          </p:cNvPr>
          <p:cNvSpPr>
            <a:spLocks noGrp="1"/>
          </p:cNvSpPr>
          <p:nvPr>
            <p:ph idx="1"/>
          </p:nvPr>
        </p:nvSpPr>
        <p:spPr>
          <a:xfrm>
            <a:off x="838200" y="1825625"/>
            <a:ext cx="4181475" cy="4351338"/>
          </a:xfrm>
        </p:spPr>
        <p:txBody>
          <a:bodyPr/>
          <a:lstStyle/>
          <a:p>
            <a:pPr marL="0" indent="0">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705.5 Fire-resistance ratings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Exterior walls shall be fire-resistance rated in accordance with Tables 601 and 602 and this section. The required fire-resistance rating of exterior walls with a fire separation distance of greater than 10 feet (3048 mm) shall be rated for exposure to fire from the inside. The required fire-resistance rating of exterior walls with a fire separation distance of less than or equal to 10 feet (3048 mm) shall be rated for exposure to fire from both sides.</a:t>
            </a:r>
          </a:p>
          <a:p>
            <a:endParaRPr lang="en-US" dirty="0"/>
          </a:p>
        </p:txBody>
      </p:sp>
      <p:pic>
        <p:nvPicPr>
          <p:cNvPr id="5" name="Picture 4">
            <a:extLst>
              <a:ext uri="{FF2B5EF4-FFF2-40B4-BE49-F238E27FC236}">
                <a16:creationId xmlns:a16="http://schemas.microsoft.com/office/drawing/2014/main" id="{36FD4C7B-FBE8-79C0-CDE6-BFF12CB205D6}"/>
              </a:ext>
            </a:extLst>
          </p:cNvPr>
          <p:cNvPicPr>
            <a:picLocks noGrp="1" noRot="1" noChangeAspect="1" noMove="1" noResize="1" noEditPoints="1" noAdjustHandles="1" noChangeArrowheads="1" noChangeShapeType="1" noCrop="1"/>
          </p:cNvPicPr>
          <p:nvPr/>
        </p:nvPicPr>
        <p:blipFill>
          <a:blip r:embed="rId2"/>
          <a:stretch>
            <a:fillRect/>
          </a:stretch>
        </p:blipFill>
        <p:spPr>
          <a:xfrm>
            <a:off x="5173276" y="1825625"/>
            <a:ext cx="6452627" cy="3443630"/>
          </a:xfrm>
          <a:prstGeom prst="rect">
            <a:avLst/>
          </a:prstGeom>
        </p:spPr>
      </p:pic>
      <p:sp>
        <p:nvSpPr>
          <p:cNvPr id="6" name="Arrow: Down 5">
            <a:extLst>
              <a:ext uri="{FF2B5EF4-FFF2-40B4-BE49-F238E27FC236}">
                <a16:creationId xmlns:a16="http://schemas.microsoft.com/office/drawing/2014/main" id="{742DCCC9-0CFB-5FD1-B37C-B67B60A84128}"/>
              </a:ext>
            </a:extLst>
          </p:cNvPr>
          <p:cNvSpPr/>
          <p:nvPr/>
        </p:nvSpPr>
        <p:spPr>
          <a:xfrm rot="10800000">
            <a:off x="8134350" y="2800350"/>
            <a:ext cx="45719" cy="17145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DEFB173F-D509-777D-DFB7-9EE3E9A4A91D}"/>
              </a:ext>
            </a:extLst>
          </p:cNvPr>
          <p:cNvSpPr/>
          <p:nvPr/>
        </p:nvSpPr>
        <p:spPr>
          <a:xfrm>
            <a:off x="8134350" y="2561432"/>
            <a:ext cx="45719" cy="1714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EE08B2-A52B-3F24-181B-557D0F584F7F}"/>
              </a:ext>
            </a:extLst>
          </p:cNvPr>
          <p:cNvSpPr/>
          <p:nvPr/>
        </p:nvSpPr>
        <p:spPr>
          <a:xfrm>
            <a:off x="1987837" y="3111808"/>
            <a:ext cx="2705461" cy="23705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92392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5FEA-BCF0-1067-E6EE-FCB9D0CBBC60}"/>
              </a:ext>
            </a:extLst>
          </p:cNvPr>
          <p:cNvSpPr>
            <a:spLocks noGrp="1"/>
          </p:cNvSpPr>
          <p:nvPr>
            <p:ph type="title"/>
          </p:nvPr>
        </p:nvSpPr>
        <p:spPr/>
        <p:txBody>
          <a:bodyPr/>
          <a:lstStyle/>
          <a:p>
            <a:r>
              <a:rPr lang="en-US" dirty="0"/>
              <a:t>Site Exercise</a:t>
            </a:r>
          </a:p>
        </p:txBody>
      </p:sp>
      <p:sp>
        <p:nvSpPr>
          <p:cNvPr id="3" name="Content Placeholder 2">
            <a:extLst>
              <a:ext uri="{FF2B5EF4-FFF2-40B4-BE49-F238E27FC236}">
                <a16:creationId xmlns:a16="http://schemas.microsoft.com/office/drawing/2014/main" id="{F8B4DCCC-ED01-4F71-33EF-436456EC0429}"/>
              </a:ext>
            </a:extLst>
          </p:cNvPr>
          <p:cNvSpPr>
            <a:spLocks noGrp="1"/>
          </p:cNvSpPr>
          <p:nvPr>
            <p:ph idx="1"/>
          </p:nvPr>
        </p:nvSpPr>
        <p:spPr>
          <a:xfrm>
            <a:off x="838200" y="1844675"/>
            <a:ext cx="10515600" cy="4351338"/>
          </a:xfrm>
        </p:spPr>
        <p:txBody>
          <a:bodyPr/>
          <a:lstStyle/>
          <a:p>
            <a:pPr marL="514350" indent="-514350">
              <a:buFont typeface="+mj-lt"/>
              <a:buAutoNum type="arabicPeriod"/>
            </a:pPr>
            <a:r>
              <a:rPr lang="en-US" dirty="0"/>
              <a:t>Place imaginary property line. </a:t>
            </a:r>
          </a:p>
          <a:p>
            <a:pPr marL="514350" indent="-514350">
              <a:buFont typeface="+mj-lt"/>
              <a:buAutoNum type="arabicPeriod"/>
            </a:pPr>
            <a:r>
              <a:rPr lang="en-US" dirty="0"/>
              <a:t>Place new fire hydrant.</a:t>
            </a:r>
          </a:p>
          <a:p>
            <a:pPr marL="514350" indent="-514350">
              <a:buFont typeface="+mj-lt"/>
              <a:buAutoNum type="arabicPeriod"/>
            </a:pPr>
            <a:r>
              <a:rPr lang="en-US" dirty="0"/>
              <a:t>Place fire department connection symbols across the site.</a:t>
            </a:r>
          </a:p>
          <a:p>
            <a:pPr marL="514350" indent="-514350">
              <a:buFont typeface="+mj-lt"/>
              <a:buAutoNum type="arabicPeriod"/>
            </a:pPr>
            <a:r>
              <a:rPr lang="en-US" dirty="0"/>
              <a:t>Identify the fire lane.</a:t>
            </a:r>
          </a:p>
          <a:p>
            <a:pPr marL="514350" indent="-514350">
              <a:buFont typeface="+mj-lt"/>
              <a:buAutoNum type="arabicPeriod"/>
            </a:pPr>
            <a:r>
              <a:rPr lang="en-US" dirty="0"/>
              <a:t>Locate one aerial access that complies with the 15’-30’ criteria.</a:t>
            </a:r>
          </a:p>
          <a:p>
            <a:pPr marL="514350" indent="-514350">
              <a:buFont typeface="+mj-lt"/>
              <a:buAutoNum type="arabicPeriod"/>
            </a:pPr>
            <a:r>
              <a:rPr lang="en-US" dirty="0"/>
              <a:t>Locate where the percentage of openings will be need it.</a:t>
            </a:r>
          </a:p>
          <a:p>
            <a:pPr marL="514350" indent="-514350">
              <a:buFont typeface="+mj-lt"/>
              <a:buAutoNum type="arabicPeriod"/>
            </a:pPr>
            <a:r>
              <a:rPr lang="en-US" dirty="0"/>
              <a:t>Provide critical dimensions on site plan.</a:t>
            </a:r>
          </a:p>
          <a:p>
            <a:pPr marL="0" indent="0">
              <a:buNone/>
            </a:pPr>
            <a:endParaRPr lang="en-US" dirty="0"/>
          </a:p>
        </p:txBody>
      </p:sp>
    </p:spTree>
    <p:extLst>
      <p:ext uri="{BB962C8B-B14F-4D97-AF65-F5344CB8AC3E}">
        <p14:creationId xmlns:p14="http://schemas.microsoft.com/office/powerpoint/2010/main" val="374901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EED3-033A-60A4-49AC-964DB6A33BAF}"/>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14B2C730-0185-A22B-C630-3DB238CD2DF5}"/>
              </a:ext>
            </a:extLst>
          </p:cNvPr>
          <p:cNvSpPr>
            <a:spLocks noGrp="1"/>
          </p:cNvSpPr>
          <p:nvPr>
            <p:ph idx="1"/>
          </p:nvPr>
        </p:nvSpPr>
        <p:spPr/>
        <p:txBody>
          <a:bodyPr/>
          <a:lstStyle/>
          <a:p>
            <a:r>
              <a:rPr lang="en-US" dirty="0"/>
              <a:t>Development data.</a:t>
            </a:r>
          </a:p>
          <a:p>
            <a:r>
              <a:rPr lang="en-US" dirty="0"/>
              <a:t>Applicable codes per municipality.</a:t>
            </a:r>
          </a:p>
          <a:p>
            <a:r>
              <a:rPr lang="en-US" dirty="0"/>
              <a:t>Fire apparatus access roads.</a:t>
            </a:r>
          </a:p>
          <a:p>
            <a:r>
              <a:rPr lang="en-US" dirty="0"/>
              <a:t>Fire Hydrant distances.</a:t>
            </a:r>
          </a:p>
          <a:p>
            <a:r>
              <a:rPr lang="en-US" dirty="0"/>
              <a:t>Fire Department Connections.</a:t>
            </a:r>
          </a:p>
          <a:p>
            <a:r>
              <a:rPr lang="en-US" dirty="0"/>
              <a:t>Building Aerial Access.</a:t>
            </a:r>
          </a:p>
          <a:p>
            <a:r>
              <a:rPr lang="en-US" dirty="0"/>
              <a:t>10’-1” minimum setback from property line.</a:t>
            </a:r>
          </a:p>
          <a:p>
            <a:r>
              <a:rPr lang="en-US" dirty="0"/>
              <a:t>Percentage of openings and rated parapet.</a:t>
            </a:r>
          </a:p>
          <a:p>
            <a:endParaRPr lang="en-US" dirty="0"/>
          </a:p>
        </p:txBody>
      </p:sp>
    </p:spTree>
    <p:extLst>
      <p:ext uri="{BB962C8B-B14F-4D97-AF65-F5344CB8AC3E}">
        <p14:creationId xmlns:p14="http://schemas.microsoft.com/office/powerpoint/2010/main" val="281129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521E-9A01-A4DC-DD45-4F9FAD9259D5}"/>
              </a:ext>
            </a:extLst>
          </p:cNvPr>
          <p:cNvSpPr>
            <a:spLocks noGrp="1"/>
          </p:cNvSpPr>
          <p:nvPr>
            <p:ph type="title"/>
          </p:nvPr>
        </p:nvSpPr>
        <p:spPr/>
        <p:txBody>
          <a:bodyPr/>
          <a:lstStyle/>
          <a:p>
            <a:r>
              <a:rPr lang="en-US" dirty="0"/>
              <a:t>What is life safety about?</a:t>
            </a:r>
          </a:p>
        </p:txBody>
      </p:sp>
      <p:sp>
        <p:nvSpPr>
          <p:cNvPr id="3" name="Content Placeholder 2">
            <a:extLst>
              <a:ext uri="{FF2B5EF4-FFF2-40B4-BE49-F238E27FC236}">
                <a16:creationId xmlns:a16="http://schemas.microsoft.com/office/drawing/2014/main" id="{3D0E9038-7F8F-FA69-852C-CE36021049F7}"/>
              </a:ext>
            </a:extLst>
          </p:cNvPr>
          <p:cNvSpPr>
            <a:spLocks noGrp="1"/>
          </p:cNvSpPr>
          <p:nvPr>
            <p:ph idx="1"/>
          </p:nvPr>
        </p:nvSpPr>
        <p:spPr>
          <a:xfrm>
            <a:off x="838200" y="1825625"/>
            <a:ext cx="5969000" cy="4351338"/>
          </a:xfrm>
        </p:spPr>
        <p:txBody>
          <a:bodyPr/>
          <a:lstStyle/>
          <a:p>
            <a:r>
              <a:rPr lang="en-US" dirty="0"/>
              <a:t>We need to be conscious that we are talking about the preservation of life in case of fire or in an emergency.</a:t>
            </a:r>
          </a:p>
          <a:p>
            <a:endParaRPr lang="en-US" dirty="0"/>
          </a:p>
          <a:p>
            <a:pPr marL="0" indent="0">
              <a:buNone/>
            </a:pPr>
            <a:r>
              <a:rPr lang="en-US" dirty="0"/>
              <a:t>It is important to follow:</a:t>
            </a:r>
          </a:p>
          <a:p>
            <a:r>
              <a:rPr lang="en-US" dirty="0"/>
              <a:t>IBC applicable codes.</a:t>
            </a:r>
          </a:p>
          <a:p>
            <a:r>
              <a:rPr lang="en-US" dirty="0"/>
              <a:t>Municipal code amendments. </a:t>
            </a:r>
          </a:p>
          <a:p>
            <a:r>
              <a:rPr lang="en-US" dirty="0"/>
              <a:t>Fire department guidelines.</a:t>
            </a:r>
          </a:p>
          <a:p>
            <a:r>
              <a:rPr lang="en-US" dirty="0"/>
              <a:t>IFC International Fire Code.</a:t>
            </a:r>
          </a:p>
        </p:txBody>
      </p:sp>
      <p:pic>
        <p:nvPicPr>
          <p:cNvPr id="2050" name="Picture 2" descr="Cause Revealed After 130+ Displaced By Fire At New Apartment Complex In  Carlisle: Officials : r/carlisle">
            <a:extLst>
              <a:ext uri="{FF2B5EF4-FFF2-40B4-BE49-F238E27FC236}">
                <a16:creationId xmlns:a16="http://schemas.microsoft.com/office/drawing/2014/main" id="{3BA66FAA-B0E3-314F-0E73-36D941C07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093" y="1325563"/>
            <a:ext cx="3484347"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51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992C-2F39-E418-DF3C-58F0614C83D5}"/>
              </a:ext>
            </a:extLst>
          </p:cNvPr>
          <p:cNvSpPr>
            <a:spLocks noGrp="1"/>
          </p:cNvSpPr>
          <p:nvPr>
            <p:ph type="title"/>
          </p:nvPr>
        </p:nvSpPr>
        <p:spPr/>
        <p:txBody>
          <a:bodyPr>
            <a:normAutofit/>
          </a:bodyPr>
          <a:lstStyle/>
          <a:p>
            <a:r>
              <a:rPr lang="en-US" sz="3200" dirty="0"/>
              <a:t>What is the minimal information required for the fire reviewer? </a:t>
            </a:r>
          </a:p>
        </p:txBody>
      </p:sp>
      <p:pic>
        <p:nvPicPr>
          <p:cNvPr id="7" name="Content Placeholder 6">
            <a:extLst>
              <a:ext uri="{FF2B5EF4-FFF2-40B4-BE49-F238E27FC236}">
                <a16:creationId xmlns:a16="http://schemas.microsoft.com/office/drawing/2014/main" id="{99FB09CA-F544-2425-A72D-438C850D7990}"/>
              </a:ext>
            </a:extLst>
          </p:cNvPr>
          <p:cNvPicPr>
            <a:picLocks noGrp="1" noChangeAspect="1"/>
          </p:cNvPicPr>
          <p:nvPr>
            <p:ph idx="1"/>
          </p:nvPr>
        </p:nvPicPr>
        <p:blipFill>
          <a:blip r:embed="rId3"/>
          <a:stretch>
            <a:fillRect/>
          </a:stretch>
        </p:blipFill>
        <p:spPr>
          <a:xfrm>
            <a:off x="872911" y="1464974"/>
            <a:ext cx="3362751" cy="4351338"/>
          </a:xfrm>
        </p:spPr>
      </p:pic>
      <p:sp>
        <p:nvSpPr>
          <p:cNvPr id="8" name="Rectangle 7">
            <a:extLst>
              <a:ext uri="{FF2B5EF4-FFF2-40B4-BE49-F238E27FC236}">
                <a16:creationId xmlns:a16="http://schemas.microsoft.com/office/drawing/2014/main" id="{CA7EC324-417D-FFB6-9631-C18481B8F56C}"/>
              </a:ext>
            </a:extLst>
          </p:cNvPr>
          <p:cNvSpPr/>
          <p:nvPr/>
        </p:nvSpPr>
        <p:spPr>
          <a:xfrm>
            <a:off x="2513436" y="2420325"/>
            <a:ext cx="1162050" cy="32877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E2748F-8000-4BB1-4AB4-C9EF50075135}"/>
              </a:ext>
            </a:extLst>
          </p:cNvPr>
          <p:cNvSpPr/>
          <p:nvPr/>
        </p:nvSpPr>
        <p:spPr>
          <a:xfrm>
            <a:off x="872911" y="2816555"/>
            <a:ext cx="1281113" cy="40497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78835B-1F11-BE60-7B4F-C89294A31498}"/>
              </a:ext>
            </a:extLst>
          </p:cNvPr>
          <p:cNvSpPr/>
          <p:nvPr/>
        </p:nvSpPr>
        <p:spPr>
          <a:xfrm>
            <a:off x="872911" y="3294035"/>
            <a:ext cx="1990726" cy="58118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9A8DDDD-6A66-7ECF-E67F-47D0352AA15C}"/>
              </a:ext>
            </a:extLst>
          </p:cNvPr>
          <p:cNvSpPr txBox="1"/>
          <p:nvPr/>
        </p:nvSpPr>
        <p:spPr>
          <a:xfrm>
            <a:off x="4442468" y="1874942"/>
            <a:ext cx="3495040" cy="3785652"/>
          </a:xfrm>
          <a:prstGeom prst="rect">
            <a:avLst/>
          </a:prstGeom>
          <a:noFill/>
        </p:spPr>
        <p:txBody>
          <a:bodyPr wrap="square" rtlCol="0">
            <a:spAutoFit/>
          </a:bodyPr>
          <a:lstStyle/>
          <a:p>
            <a:r>
              <a:rPr lang="en-US" sz="1600" u="sng" dirty="0"/>
              <a:t>Fire Sprinkler/ Alarm:</a:t>
            </a:r>
          </a:p>
          <a:p>
            <a:r>
              <a:rPr lang="en-US" sz="1600" dirty="0"/>
              <a:t>Specify the types of fire sprinkler system to be used according to the building use.</a:t>
            </a:r>
          </a:p>
          <a:p>
            <a:endParaRPr lang="en-US" sz="1600" dirty="0"/>
          </a:p>
          <a:p>
            <a:r>
              <a:rPr lang="en-US" sz="1600" u="sng" dirty="0"/>
              <a:t>Construction Type:</a:t>
            </a:r>
          </a:p>
          <a:p>
            <a:r>
              <a:rPr lang="en-US" sz="1600" dirty="0"/>
              <a:t>Specify the construction type will be proposed per building use.</a:t>
            </a:r>
          </a:p>
          <a:p>
            <a:endParaRPr lang="en-US" sz="1600" dirty="0"/>
          </a:p>
          <a:p>
            <a:r>
              <a:rPr lang="en-US" sz="1600" u="sng" dirty="0"/>
              <a:t>Building height:</a:t>
            </a:r>
          </a:p>
          <a:p>
            <a:r>
              <a:rPr lang="en-US" sz="1600" dirty="0"/>
              <a:t>Specify the allowed height per the municipality zoning development standards and the building code. Specify proposed building height number of stories. </a:t>
            </a:r>
          </a:p>
        </p:txBody>
      </p:sp>
      <p:pic>
        <p:nvPicPr>
          <p:cNvPr id="13" name="Picture 12">
            <a:extLst>
              <a:ext uri="{FF2B5EF4-FFF2-40B4-BE49-F238E27FC236}">
                <a16:creationId xmlns:a16="http://schemas.microsoft.com/office/drawing/2014/main" id="{831F54E3-20F4-A7DD-77B7-174747FD29B8}"/>
              </a:ext>
            </a:extLst>
          </p:cNvPr>
          <p:cNvPicPr>
            <a:picLocks noChangeAspect="1"/>
          </p:cNvPicPr>
          <p:nvPr/>
        </p:nvPicPr>
        <p:blipFill>
          <a:blip r:embed="rId4"/>
          <a:stretch>
            <a:fillRect/>
          </a:stretch>
        </p:blipFill>
        <p:spPr>
          <a:xfrm>
            <a:off x="8062091" y="1398963"/>
            <a:ext cx="3951977" cy="5209425"/>
          </a:xfrm>
          <a:prstGeom prst="rect">
            <a:avLst/>
          </a:prstGeom>
        </p:spPr>
      </p:pic>
      <p:sp>
        <p:nvSpPr>
          <p:cNvPr id="14" name="Rectangle 13">
            <a:extLst>
              <a:ext uri="{FF2B5EF4-FFF2-40B4-BE49-F238E27FC236}">
                <a16:creationId xmlns:a16="http://schemas.microsoft.com/office/drawing/2014/main" id="{6163F257-494F-0413-4ADA-EE8DEDAD7666}"/>
              </a:ext>
            </a:extLst>
          </p:cNvPr>
          <p:cNvSpPr/>
          <p:nvPr/>
        </p:nvSpPr>
        <p:spPr>
          <a:xfrm>
            <a:off x="8284316" y="5090160"/>
            <a:ext cx="1753764" cy="44703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2E8CAA1-5268-7C4C-5742-0C4B3117EA45}"/>
              </a:ext>
            </a:extLst>
          </p:cNvPr>
          <p:cNvSpPr/>
          <p:nvPr/>
        </p:nvSpPr>
        <p:spPr>
          <a:xfrm>
            <a:off x="10241280" y="3425536"/>
            <a:ext cx="1779482" cy="44968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412D41-C38C-6769-507D-40316969AEFA}"/>
              </a:ext>
            </a:extLst>
          </p:cNvPr>
          <p:cNvSpPr/>
          <p:nvPr/>
        </p:nvSpPr>
        <p:spPr>
          <a:xfrm>
            <a:off x="8284316" y="3698103"/>
            <a:ext cx="1753764" cy="44703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B795FF-733B-9DA7-6DA5-15FA8FC3B839}"/>
              </a:ext>
            </a:extLst>
          </p:cNvPr>
          <p:cNvSpPr txBox="1"/>
          <p:nvPr/>
        </p:nvSpPr>
        <p:spPr>
          <a:xfrm>
            <a:off x="4442468" y="5660594"/>
            <a:ext cx="3495040" cy="738664"/>
          </a:xfrm>
          <a:prstGeom prst="rect">
            <a:avLst/>
          </a:prstGeom>
          <a:noFill/>
        </p:spPr>
        <p:txBody>
          <a:bodyPr wrap="square" rtlCol="0">
            <a:spAutoFit/>
          </a:bodyPr>
          <a:lstStyle/>
          <a:p>
            <a:r>
              <a:rPr lang="en-US" sz="1400" dirty="0">
                <a:solidFill>
                  <a:srgbClr val="FF0000"/>
                </a:solidFill>
              </a:rPr>
              <a:t>NOTE: Request a “Fire flow test” NFPA will require a minimum water pressure if not met will need a booster pump.</a:t>
            </a:r>
          </a:p>
        </p:txBody>
      </p:sp>
    </p:spTree>
    <p:extLst>
      <p:ext uri="{BB962C8B-B14F-4D97-AF65-F5344CB8AC3E}">
        <p14:creationId xmlns:p14="http://schemas.microsoft.com/office/powerpoint/2010/main" val="215647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440C-09FD-60EC-A38E-8F7F40737C93}"/>
              </a:ext>
            </a:extLst>
          </p:cNvPr>
          <p:cNvSpPr>
            <a:spLocks noGrp="1"/>
          </p:cNvSpPr>
          <p:nvPr>
            <p:ph type="title"/>
          </p:nvPr>
        </p:nvSpPr>
        <p:spPr/>
        <p:txBody>
          <a:bodyPr/>
          <a:lstStyle/>
          <a:p>
            <a:r>
              <a:rPr lang="en-US" dirty="0"/>
              <a:t>Applicable codes per municipality.</a:t>
            </a:r>
          </a:p>
        </p:txBody>
      </p:sp>
      <p:pic>
        <p:nvPicPr>
          <p:cNvPr id="1026" name="Picture 2" descr="Fire City of Phoenix, Arizona, Fire Department">
            <a:extLst>
              <a:ext uri="{FF2B5EF4-FFF2-40B4-BE49-F238E27FC236}">
                <a16:creationId xmlns:a16="http://schemas.microsoft.com/office/drawing/2014/main" id="{9E935887-DC09-F3AC-7AB6-71269310E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164" y="1527727"/>
            <a:ext cx="1271692" cy="953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lbert Fire Rescue (@GilbertFireDept) / X">
            <a:extLst>
              <a:ext uri="{FF2B5EF4-FFF2-40B4-BE49-F238E27FC236}">
                <a16:creationId xmlns:a16="http://schemas.microsoft.com/office/drawing/2014/main" id="{6B97B094-19A4-337C-7A03-0F12097CD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569" y="1599248"/>
            <a:ext cx="856816" cy="8568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ottsdale Fire Department 2020-21/2022-23">
            <a:extLst>
              <a:ext uri="{FF2B5EF4-FFF2-40B4-BE49-F238E27FC236}">
                <a16:creationId xmlns:a16="http://schemas.microsoft.com/office/drawing/2014/main" id="{C52D5F10-1D23-ED61-A800-35F3E437F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387" y="1576203"/>
            <a:ext cx="723378" cy="8568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lendale Fire Department">
            <a:extLst>
              <a:ext uri="{FF2B5EF4-FFF2-40B4-BE49-F238E27FC236}">
                <a16:creationId xmlns:a16="http://schemas.microsoft.com/office/drawing/2014/main" id="{92D6B231-2BF1-1DED-FEE4-7515592AE5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510" y="1467097"/>
            <a:ext cx="1075027" cy="10750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re Department - Coolidge, AZ">
            <a:extLst>
              <a:ext uri="{FF2B5EF4-FFF2-40B4-BE49-F238E27FC236}">
                <a16:creationId xmlns:a16="http://schemas.microsoft.com/office/drawing/2014/main" id="{CDEA98A0-95BA-4BD3-2479-5E3948BB5D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573815"/>
            <a:ext cx="995700" cy="9076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ucson Fire Department">
            <a:extLst>
              <a:ext uri="{FF2B5EF4-FFF2-40B4-BE49-F238E27FC236}">
                <a16:creationId xmlns:a16="http://schemas.microsoft.com/office/drawing/2014/main" id="{8617679E-77BA-A6E1-2342-AFABA0F463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4044" y="1599248"/>
            <a:ext cx="825262" cy="8252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handler Fire Department">
            <a:extLst>
              <a:ext uri="{FF2B5EF4-FFF2-40B4-BE49-F238E27FC236}">
                <a16:creationId xmlns:a16="http://schemas.microsoft.com/office/drawing/2014/main" id="{7D06D3F1-5F41-0D38-0B34-8C3F8972AA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878" y="1573815"/>
            <a:ext cx="825262" cy="8252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922EAD9-4E9A-12D0-A578-C053B6A0E68C}"/>
              </a:ext>
            </a:extLst>
          </p:cNvPr>
          <p:cNvPicPr>
            <a:picLocks noChangeAspect="1"/>
          </p:cNvPicPr>
          <p:nvPr/>
        </p:nvPicPr>
        <p:blipFill>
          <a:blip r:embed="rId10"/>
          <a:stretch>
            <a:fillRect/>
          </a:stretch>
        </p:blipFill>
        <p:spPr>
          <a:xfrm>
            <a:off x="687105" y="2792660"/>
            <a:ext cx="6512560" cy="2975055"/>
          </a:xfrm>
          <a:prstGeom prst="rect">
            <a:avLst/>
          </a:prstGeom>
        </p:spPr>
      </p:pic>
      <p:sp>
        <p:nvSpPr>
          <p:cNvPr id="8" name="Rectangle 7">
            <a:extLst>
              <a:ext uri="{FF2B5EF4-FFF2-40B4-BE49-F238E27FC236}">
                <a16:creationId xmlns:a16="http://schemas.microsoft.com/office/drawing/2014/main" id="{67DF634E-A9C1-0CCC-94FC-412685FA45C2}"/>
              </a:ext>
            </a:extLst>
          </p:cNvPr>
          <p:cNvSpPr/>
          <p:nvPr/>
        </p:nvSpPr>
        <p:spPr>
          <a:xfrm>
            <a:off x="835383" y="3335735"/>
            <a:ext cx="2953375" cy="16438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1E2711-8F14-7BF2-F3CF-7DD26B40FBFE}"/>
              </a:ext>
            </a:extLst>
          </p:cNvPr>
          <p:cNvSpPr/>
          <p:nvPr/>
        </p:nvSpPr>
        <p:spPr>
          <a:xfrm>
            <a:off x="845543" y="3945335"/>
            <a:ext cx="2953375" cy="16438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7A74BA-C9BC-C275-C462-CB2360EAC7A7}"/>
              </a:ext>
            </a:extLst>
          </p:cNvPr>
          <p:cNvSpPr/>
          <p:nvPr/>
        </p:nvSpPr>
        <p:spPr>
          <a:xfrm>
            <a:off x="835383" y="5117412"/>
            <a:ext cx="5178416" cy="16438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5662715-9454-11A1-E358-C538AEA59F60}"/>
              </a:ext>
            </a:extLst>
          </p:cNvPr>
          <p:cNvSpPr txBox="1"/>
          <p:nvPr/>
        </p:nvSpPr>
        <p:spPr>
          <a:xfrm>
            <a:off x="6410962" y="3335735"/>
            <a:ext cx="5603316" cy="3600986"/>
          </a:xfrm>
          <a:prstGeom prst="rect">
            <a:avLst/>
          </a:prstGeom>
          <a:noFill/>
        </p:spPr>
        <p:txBody>
          <a:bodyPr wrap="square">
            <a:spAutoFit/>
          </a:bodyPr>
          <a:lstStyle/>
          <a:p>
            <a:pPr marL="171450" indent="-171450">
              <a:buFont typeface="Arial" panose="020B0604020202020204" pitchFamily="34" charset="0"/>
              <a:buChar char="•"/>
            </a:pPr>
            <a:r>
              <a:rPr lang="en-US" sz="1200" dirty="0"/>
              <a:t>City of Phoenix:</a:t>
            </a:r>
          </a:p>
          <a:p>
            <a:r>
              <a:rPr lang="en-US" sz="1200" dirty="0">
                <a:hlinkClick r:id="rId11"/>
              </a:rPr>
              <a:t>https://www.phoenix.gov/pdd/devcode/buildingcode</a:t>
            </a:r>
            <a:endParaRPr lang="en-US" sz="1200" dirty="0"/>
          </a:p>
          <a:p>
            <a:pPr marL="171450" indent="-171450">
              <a:buFont typeface="Arial" panose="020B0604020202020204" pitchFamily="34" charset="0"/>
              <a:buChar char="•"/>
            </a:pPr>
            <a:r>
              <a:rPr lang="en-US" sz="1200" dirty="0"/>
              <a:t>City of Scottsdale:</a:t>
            </a:r>
          </a:p>
          <a:p>
            <a:r>
              <a:rPr lang="en-US" sz="1200" dirty="0">
                <a:hlinkClick r:id="rId12"/>
              </a:rPr>
              <a:t>https://www.scottsdaleaz.gov/codes-and-ordinances</a:t>
            </a:r>
            <a:endParaRPr lang="en-US" sz="1200" dirty="0"/>
          </a:p>
          <a:p>
            <a:pPr marL="171450" indent="-171450">
              <a:buFont typeface="Arial" panose="020B0604020202020204" pitchFamily="34" charset="0"/>
              <a:buChar char="•"/>
            </a:pPr>
            <a:r>
              <a:rPr lang="en-US" sz="1200" dirty="0"/>
              <a:t>City of Tempe:</a:t>
            </a:r>
          </a:p>
          <a:p>
            <a:r>
              <a:rPr lang="en-US" sz="1200" dirty="0">
                <a:hlinkClick r:id="rId13"/>
              </a:rPr>
              <a:t>https://www.tempe.gov/government/community-development/building-safety/building-codes-and-amendments</a:t>
            </a:r>
            <a:endParaRPr lang="en-US" sz="1200" dirty="0"/>
          </a:p>
          <a:p>
            <a:pPr marL="171450" indent="-171450">
              <a:buFont typeface="Arial" panose="020B0604020202020204" pitchFamily="34" charset="0"/>
              <a:buChar char="•"/>
            </a:pPr>
            <a:r>
              <a:rPr lang="en-US" sz="1200" dirty="0"/>
              <a:t>Town of Gilbert:</a:t>
            </a:r>
          </a:p>
          <a:p>
            <a:r>
              <a:rPr lang="en-US" sz="1200" dirty="0">
                <a:hlinkClick r:id="rId14"/>
              </a:rPr>
              <a:t>https://www.gilbertaz.gov/departments/development-services/plan-review-inspection</a:t>
            </a:r>
            <a:endParaRPr lang="en-US" sz="1200" dirty="0"/>
          </a:p>
          <a:p>
            <a:pPr marL="171450" indent="-171450">
              <a:buFont typeface="Arial" panose="020B0604020202020204" pitchFamily="34" charset="0"/>
              <a:buChar char="•"/>
            </a:pPr>
            <a:r>
              <a:rPr lang="en-US" sz="1200" dirty="0"/>
              <a:t>City of Glendale:</a:t>
            </a:r>
          </a:p>
          <a:p>
            <a:r>
              <a:rPr lang="en-US" sz="1200" dirty="0">
                <a:hlinkClick r:id="rId15"/>
              </a:rPr>
              <a:t>https://www.glendaleaz.com/work/building_codes___services/building_codes</a:t>
            </a:r>
            <a:endParaRPr lang="en-US" sz="1200" dirty="0"/>
          </a:p>
          <a:p>
            <a:pPr marL="171450" indent="-171450">
              <a:buFont typeface="Arial" panose="020B0604020202020204" pitchFamily="34" charset="0"/>
              <a:buChar char="•"/>
            </a:pPr>
            <a:r>
              <a:rPr lang="en-US" sz="1200" dirty="0"/>
              <a:t>City of Chandler:</a:t>
            </a:r>
          </a:p>
          <a:p>
            <a:r>
              <a:rPr lang="en-US" sz="1200" dirty="0">
                <a:hlinkClick r:id="rId16"/>
              </a:rPr>
              <a:t>https://www.chandleraz.gov/government/departments/development-services/building-safety-plan-review-permits-and-inspections</a:t>
            </a:r>
            <a:endParaRPr lang="en-US" sz="1200" dirty="0"/>
          </a:p>
          <a:p>
            <a:pPr marL="171450" indent="-171450">
              <a:buFont typeface="Arial" panose="020B0604020202020204" pitchFamily="34" charset="0"/>
              <a:buChar char="•"/>
            </a:pPr>
            <a:r>
              <a:rPr lang="en-US" sz="1200" dirty="0"/>
              <a:t>City of Tucson:</a:t>
            </a:r>
          </a:p>
          <a:p>
            <a:r>
              <a:rPr lang="en-US" sz="1200" dirty="0">
                <a:hlinkClick r:id="rId17"/>
              </a:rPr>
              <a:t>https://www.tucsonaz.gov/Departments/Planning-Development-Services/Codes/Building-Codes</a:t>
            </a:r>
            <a:endParaRPr lang="en-US" sz="1200" dirty="0"/>
          </a:p>
          <a:p>
            <a:endParaRPr lang="en-US" sz="1200" dirty="0"/>
          </a:p>
          <a:p>
            <a:endParaRPr lang="en-US" sz="1200" dirty="0"/>
          </a:p>
        </p:txBody>
      </p:sp>
    </p:spTree>
    <p:extLst>
      <p:ext uri="{BB962C8B-B14F-4D97-AF65-F5344CB8AC3E}">
        <p14:creationId xmlns:p14="http://schemas.microsoft.com/office/powerpoint/2010/main" val="53168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601F-4FFF-9630-1B7C-D3100168341A}"/>
              </a:ext>
            </a:extLst>
          </p:cNvPr>
          <p:cNvSpPr>
            <a:spLocks noGrp="1"/>
          </p:cNvSpPr>
          <p:nvPr>
            <p:ph type="title"/>
          </p:nvPr>
        </p:nvSpPr>
        <p:spPr/>
        <p:txBody>
          <a:bodyPr/>
          <a:lstStyle/>
          <a:p>
            <a:r>
              <a:rPr lang="en-US" dirty="0"/>
              <a:t>Fire apparatus access roads</a:t>
            </a:r>
          </a:p>
        </p:txBody>
      </p:sp>
      <p:pic>
        <p:nvPicPr>
          <p:cNvPr id="5" name="Content Placeholder 4">
            <a:extLst>
              <a:ext uri="{FF2B5EF4-FFF2-40B4-BE49-F238E27FC236}">
                <a16:creationId xmlns:a16="http://schemas.microsoft.com/office/drawing/2014/main" id="{A42F32E9-DF55-9707-E5D9-BA70BE85BA36}"/>
              </a:ext>
            </a:extLst>
          </p:cNvPr>
          <p:cNvPicPr>
            <a:picLocks noGrp="1" noChangeAspect="1"/>
          </p:cNvPicPr>
          <p:nvPr>
            <p:ph idx="1"/>
          </p:nvPr>
        </p:nvPicPr>
        <p:blipFill>
          <a:blip r:embed="rId2"/>
          <a:stretch>
            <a:fillRect/>
          </a:stretch>
        </p:blipFill>
        <p:spPr>
          <a:xfrm>
            <a:off x="568979" y="1559712"/>
            <a:ext cx="4022072" cy="5009368"/>
          </a:xfrm>
        </p:spPr>
      </p:pic>
      <p:pic>
        <p:nvPicPr>
          <p:cNvPr id="7" name="Picture 6">
            <a:extLst>
              <a:ext uri="{FF2B5EF4-FFF2-40B4-BE49-F238E27FC236}">
                <a16:creationId xmlns:a16="http://schemas.microsoft.com/office/drawing/2014/main" id="{9056594B-4D22-A82D-B7B4-CA339ABA373E}"/>
              </a:ext>
            </a:extLst>
          </p:cNvPr>
          <p:cNvPicPr>
            <a:picLocks noChangeAspect="1"/>
          </p:cNvPicPr>
          <p:nvPr/>
        </p:nvPicPr>
        <p:blipFill>
          <a:blip r:embed="rId3"/>
          <a:stretch>
            <a:fillRect/>
          </a:stretch>
        </p:blipFill>
        <p:spPr>
          <a:xfrm>
            <a:off x="4665345" y="1559712"/>
            <a:ext cx="3615153" cy="4695838"/>
          </a:xfrm>
          <a:prstGeom prst="rect">
            <a:avLst/>
          </a:prstGeom>
        </p:spPr>
      </p:pic>
      <p:pic>
        <p:nvPicPr>
          <p:cNvPr id="1026" name="Picture 2" descr="International Code Council Ser.: 2018 International Fire Code by  International Code Council (2017, Trade Paperback) for sale online | eBay">
            <a:extLst>
              <a:ext uri="{FF2B5EF4-FFF2-40B4-BE49-F238E27FC236}">
                <a16:creationId xmlns:a16="http://schemas.microsoft.com/office/drawing/2014/main" id="{57D42287-55DE-EA9C-C974-4B8682C48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547" y="1562099"/>
            <a:ext cx="3498953"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2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86B0-C0E6-E4FC-CD03-1897D19B4C53}"/>
              </a:ext>
            </a:extLst>
          </p:cNvPr>
          <p:cNvSpPr>
            <a:spLocks noGrp="1"/>
          </p:cNvSpPr>
          <p:nvPr>
            <p:ph type="title"/>
          </p:nvPr>
        </p:nvSpPr>
        <p:spPr/>
        <p:txBody>
          <a:bodyPr/>
          <a:lstStyle/>
          <a:p>
            <a:r>
              <a:rPr lang="en-US" dirty="0"/>
              <a:t>Fire apparatus access roads</a:t>
            </a:r>
          </a:p>
        </p:txBody>
      </p:sp>
      <p:pic>
        <p:nvPicPr>
          <p:cNvPr id="5" name="Content Placeholder 4">
            <a:extLst>
              <a:ext uri="{FF2B5EF4-FFF2-40B4-BE49-F238E27FC236}">
                <a16:creationId xmlns:a16="http://schemas.microsoft.com/office/drawing/2014/main" id="{24522F0F-EB6A-D656-75DC-B24027D17FB3}"/>
              </a:ext>
            </a:extLst>
          </p:cNvPr>
          <p:cNvPicPr>
            <a:picLocks noGrp="1" noChangeAspect="1"/>
          </p:cNvPicPr>
          <p:nvPr>
            <p:ph idx="1"/>
          </p:nvPr>
        </p:nvPicPr>
        <p:blipFill>
          <a:blip r:embed="rId2"/>
          <a:stretch>
            <a:fillRect/>
          </a:stretch>
        </p:blipFill>
        <p:spPr>
          <a:xfrm>
            <a:off x="838200" y="1597746"/>
            <a:ext cx="9450119" cy="1047896"/>
          </a:xfrm>
        </p:spPr>
      </p:pic>
      <p:pic>
        <p:nvPicPr>
          <p:cNvPr id="7" name="Picture 6">
            <a:extLst>
              <a:ext uri="{FF2B5EF4-FFF2-40B4-BE49-F238E27FC236}">
                <a16:creationId xmlns:a16="http://schemas.microsoft.com/office/drawing/2014/main" id="{002AEBB0-28CB-F0A7-D5CD-4DC47A3F01FC}"/>
              </a:ext>
            </a:extLst>
          </p:cNvPr>
          <p:cNvPicPr>
            <a:picLocks noChangeAspect="1"/>
          </p:cNvPicPr>
          <p:nvPr/>
        </p:nvPicPr>
        <p:blipFill>
          <a:blip r:embed="rId3"/>
          <a:stretch>
            <a:fillRect/>
          </a:stretch>
        </p:blipFill>
        <p:spPr>
          <a:xfrm>
            <a:off x="838200" y="2685946"/>
            <a:ext cx="9231013" cy="743054"/>
          </a:xfrm>
          <a:prstGeom prst="rect">
            <a:avLst/>
          </a:prstGeom>
        </p:spPr>
      </p:pic>
      <p:pic>
        <p:nvPicPr>
          <p:cNvPr id="9" name="Picture 8">
            <a:extLst>
              <a:ext uri="{FF2B5EF4-FFF2-40B4-BE49-F238E27FC236}">
                <a16:creationId xmlns:a16="http://schemas.microsoft.com/office/drawing/2014/main" id="{1BA75721-F41A-C432-1B61-1D05285E04AA}"/>
              </a:ext>
            </a:extLst>
          </p:cNvPr>
          <p:cNvPicPr>
            <a:picLocks noChangeAspect="1"/>
          </p:cNvPicPr>
          <p:nvPr/>
        </p:nvPicPr>
        <p:blipFill>
          <a:blip r:embed="rId4"/>
          <a:stretch>
            <a:fillRect/>
          </a:stretch>
        </p:blipFill>
        <p:spPr>
          <a:xfrm>
            <a:off x="819147" y="3603251"/>
            <a:ext cx="9250066" cy="809738"/>
          </a:xfrm>
          <a:prstGeom prst="rect">
            <a:avLst/>
          </a:prstGeom>
        </p:spPr>
      </p:pic>
      <p:pic>
        <p:nvPicPr>
          <p:cNvPr id="11" name="Picture 10">
            <a:extLst>
              <a:ext uri="{FF2B5EF4-FFF2-40B4-BE49-F238E27FC236}">
                <a16:creationId xmlns:a16="http://schemas.microsoft.com/office/drawing/2014/main" id="{821FD435-1496-68C7-E13D-E08BC6F2262D}"/>
              </a:ext>
            </a:extLst>
          </p:cNvPr>
          <p:cNvPicPr>
            <a:picLocks noChangeAspect="1"/>
          </p:cNvPicPr>
          <p:nvPr/>
        </p:nvPicPr>
        <p:blipFill>
          <a:blip r:embed="rId5"/>
          <a:stretch>
            <a:fillRect/>
          </a:stretch>
        </p:blipFill>
        <p:spPr>
          <a:xfrm>
            <a:off x="838200" y="4522755"/>
            <a:ext cx="9269119" cy="847843"/>
          </a:xfrm>
          <a:prstGeom prst="rect">
            <a:avLst/>
          </a:prstGeom>
        </p:spPr>
      </p:pic>
      <p:pic>
        <p:nvPicPr>
          <p:cNvPr id="13" name="Picture 12">
            <a:extLst>
              <a:ext uri="{FF2B5EF4-FFF2-40B4-BE49-F238E27FC236}">
                <a16:creationId xmlns:a16="http://schemas.microsoft.com/office/drawing/2014/main" id="{9CA595ED-A8F5-7023-EB39-16E28743AD9E}"/>
              </a:ext>
            </a:extLst>
          </p:cNvPr>
          <p:cNvPicPr>
            <a:picLocks noChangeAspect="1"/>
          </p:cNvPicPr>
          <p:nvPr/>
        </p:nvPicPr>
        <p:blipFill>
          <a:blip r:embed="rId6"/>
          <a:stretch>
            <a:fillRect/>
          </a:stretch>
        </p:blipFill>
        <p:spPr>
          <a:xfrm>
            <a:off x="838200" y="5506744"/>
            <a:ext cx="9516803" cy="533474"/>
          </a:xfrm>
          <a:prstGeom prst="rect">
            <a:avLst/>
          </a:prstGeom>
        </p:spPr>
      </p:pic>
      <p:sp>
        <p:nvSpPr>
          <p:cNvPr id="14" name="Rectangle 13">
            <a:extLst>
              <a:ext uri="{FF2B5EF4-FFF2-40B4-BE49-F238E27FC236}">
                <a16:creationId xmlns:a16="http://schemas.microsoft.com/office/drawing/2014/main" id="{A3312152-9B4C-6476-F8DA-551D138D5BFA}"/>
              </a:ext>
            </a:extLst>
          </p:cNvPr>
          <p:cNvSpPr/>
          <p:nvPr/>
        </p:nvSpPr>
        <p:spPr>
          <a:xfrm>
            <a:off x="6563360" y="1563913"/>
            <a:ext cx="3791643" cy="293855"/>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572570-5F13-EBAF-8189-14A7F3BD294E}"/>
              </a:ext>
            </a:extLst>
          </p:cNvPr>
          <p:cNvSpPr/>
          <p:nvPr/>
        </p:nvSpPr>
        <p:spPr>
          <a:xfrm>
            <a:off x="838201" y="1857768"/>
            <a:ext cx="1569720" cy="293855"/>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C2910B-2E9E-4133-22EA-EEA2924335F8}"/>
              </a:ext>
            </a:extLst>
          </p:cNvPr>
          <p:cNvSpPr/>
          <p:nvPr/>
        </p:nvSpPr>
        <p:spPr>
          <a:xfrm>
            <a:off x="4795520" y="3859431"/>
            <a:ext cx="5311799" cy="268319"/>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13D6A09-DD1F-AD56-DACF-E57FD2BC3011}"/>
              </a:ext>
            </a:extLst>
          </p:cNvPr>
          <p:cNvSpPr/>
          <p:nvPr/>
        </p:nvSpPr>
        <p:spPr>
          <a:xfrm>
            <a:off x="750561" y="4137361"/>
            <a:ext cx="7834639" cy="275628"/>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EEE2F0D-8EC4-6EE3-375B-FFC6B1CC6DBD}"/>
              </a:ext>
            </a:extLst>
          </p:cNvPr>
          <p:cNvSpPr/>
          <p:nvPr/>
        </p:nvSpPr>
        <p:spPr>
          <a:xfrm>
            <a:off x="3667760" y="4854857"/>
            <a:ext cx="6439559" cy="235304"/>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31EA0B-575D-BF87-DD33-05AD51711482}"/>
              </a:ext>
            </a:extLst>
          </p:cNvPr>
          <p:cNvSpPr/>
          <p:nvPr/>
        </p:nvSpPr>
        <p:spPr>
          <a:xfrm>
            <a:off x="838201" y="5125998"/>
            <a:ext cx="5511800" cy="244599"/>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3B9B81B-520C-7E64-5FBF-B2A295EEAEB3}"/>
              </a:ext>
            </a:extLst>
          </p:cNvPr>
          <p:cNvSpPr/>
          <p:nvPr/>
        </p:nvSpPr>
        <p:spPr>
          <a:xfrm>
            <a:off x="6167120" y="5494589"/>
            <a:ext cx="4121199" cy="293855"/>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26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4AE0705-02E4-ADF6-5592-CB497F6870D2}"/>
              </a:ext>
            </a:extLst>
          </p:cNvPr>
          <p:cNvPicPr>
            <a:picLocks noGrp="1" noRot="1" noChangeAspect="1" noMove="1" noResize="1" noEditPoints="1" noAdjustHandles="1" noChangeArrowheads="1" noChangeShapeType="1" noCrop="1"/>
          </p:cNvPicPr>
          <p:nvPr/>
        </p:nvPicPr>
        <p:blipFill>
          <a:blip r:embed="rId2"/>
          <a:stretch>
            <a:fillRect/>
          </a:stretch>
        </p:blipFill>
        <p:spPr>
          <a:xfrm>
            <a:off x="866779" y="2652674"/>
            <a:ext cx="6049980" cy="3915596"/>
          </a:xfrm>
          <a:prstGeom prst="rect">
            <a:avLst/>
          </a:prstGeom>
        </p:spPr>
      </p:pic>
      <p:pic>
        <p:nvPicPr>
          <p:cNvPr id="5" name="Content Placeholder 4">
            <a:extLst>
              <a:ext uri="{FF2B5EF4-FFF2-40B4-BE49-F238E27FC236}">
                <a16:creationId xmlns:a16="http://schemas.microsoft.com/office/drawing/2014/main" id="{BD641274-4E60-9A50-554E-962838CEBB6D}"/>
              </a:ext>
            </a:extLst>
          </p:cNvPr>
          <p:cNvPicPr>
            <a:picLocks noGrp="1" noChangeAspect="1"/>
          </p:cNvPicPr>
          <p:nvPr>
            <p:ph idx="1"/>
          </p:nvPr>
        </p:nvPicPr>
        <p:blipFill>
          <a:blip r:embed="rId3"/>
          <a:stretch>
            <a:fillRect/>
          </a:stretch>
        </p:blipFill>
        <p:spPr>
          <a:xfrm>
            <a:off x="838200" y="826219"/>
            <a:ext cx="9259592" cy="1066949"/>
          </a:xfrm>
        </p:spPr>
      </p:pic>
      <p:pic>
        <p:nvPicPr>
          <p:cNvPr id="7" name="Picture 6">
            <a:extLst>
              <a:ext uri="{FF2B5EF4-FFF2-40B4-BE49-F238E27FC236}">
                <a16:creationId xmlns:a16="http://schemas.microsoft.com/office/drawing/2014/main" id="{A11A0E94-1CD4-71BD-B949-638B00B674B3}"/>
              </a:ext>
            </a:extLst>
          </p:cNvPr>
          <p:cNvPicPr>
            <a:picLocks noChangeAspect="1"/>
          </p:cNvPicPr>
          <p:nvPr/>
        </p:nvPicPr>
        <p:blipFill>
          <a:blip r:embed="rId4"/>
          <a:stretch>
            <a:fillRect/>
          </a:stretch>
        </p:blipFill>
        <p:spPr>
          <a:xfrm>
            <a:off x="866779" y="1892299"/>
            <a:ext cx="9202434" cy="533474"/>
          </a:xfrm>
          <a:prstGeom prst="rect">
            <a:avLst/>
          </a:prstGeom>
        </p:spPr>
      </p:pic>
      <p:sp>
        <p:nvSpPr>
          <p:cNvPr id="8" name="Rectangle 7">
            <a:extLst>
              <a:ext uri="{FF2B5EF4-FFF2-40B4-BE49-F238E27FC236}">
                <a16:creationId xmlns:a16="http://schemas.microsoft.com/office/drawing/2014/main" id="{AF7E54A0-1679-4E71-C2B8-CF183AE625F9}"/>
              </a:ext>
            </a:extLst>
          </p:cNvPr>
          <p:cNvSpPr/>
          <p:nvPr/>
        </p:nvSpPr>
        <p:spPr>
          <a:xfrm>
            <a:off x="6634481" y="1124388"/>
            <a:ext cx="3606800" cy="23705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Rectangle 8">
            <a:extLst>
              <a:ext uri="{FF2B5EF4-FFF2-40B4-BE49-F238E27FC236}">
                <a16:creationId xmlns:a16="http://schemas.microsoft.com/office/drawing/2014/main" id="{7C8435BC-BB3F-53A5-0485-C30AD1D4F605}"/>
              </a:ext>
            </a:extLst>
          </p:cNvPr>
          <p:cNvSpPr/>
          <p:nvPr/>
        </p:nvSpPr>
        <p:spPr>
          <a:xfrm>
            <a:off x="838200" y="1359693"/>
            <a:ext cx="2829560" cy="237051"/>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94CBECB-B8E3-DF89-9158-72AE9453FF89}"/>
              </a:ext>
            </a:extLst>
          </p:cNvPr>
          <p:cNvSpPr txBox="1"/>
          <p:nvPr/>
        </p:nvSpPr>
        <p:spPr>
          <a:xfrm>
            <a:off x="7632718" y="3639681"/>
            <a:ext cx="2999748" cy="338554"/>
          </a:xfrm>
          <a:prstGeom prst="rect">
            <a:avLst/>
          </a:prstGeom>
          <a:noFill/>
        </p:spPr>
        <p:txBody>
          <a:bodyPr wrap="square" rtlCol="0">
            <a:spAutoFit/>
          </a:bodyPr>
          <a:lstStyle/>
          <a:p>
            <a:r>
              <a:rPr lang="en-US" sz="1600" u="sng" dirty="0"/>
              <a:t>503.2.4 Turning radius</a:t>
            </a:r>
          </a:p>
        </p:txBody>
      </p:sp>
      <p:cxnSp>
        <p:nvCxnSpPr>
          <p:cNvPr id="27" name="Straight Arrow Connector 26">
            <a:extLst>
              <a:ext uri="{FF2B5EF4-FFF2-40B4-BE49-F238E27FC236}">
                <a16:creationId xmlns:a16="http://schemas.microsoft.com/office/drawing/2014/main" id="{B14D44A4-F8A1-2500-CD6A-7148EF859EC4}"/>
              </a:ext>
            </a:extLst>
          </p:cNvPr>
          <p:cNvCxnSpPr>
            <a:cxnSpLocks/>
            <a:stCxn id="24" idx="1"/>
          </p:cNvCxnSpPr>
          <p:nvPr/>
        </p:nvCxnSpPr>
        <p:spPr>
          <a:xfrm flipH="1">
            <a:off x="5952931" y="3808958"/>
            <a:ext cx="1679787" cy="498727"/>
          </a:xfrm>
          <a:prstGeom prst="straightConnector1">
            <a:avLst/>
          </a:prstGeom>
          <a:ln w="19050">
            <a:solidFill>
              <a:schemeClr val="accent6">
                <a:lumMod val="7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C343997-583D-EB23-79CC-0E6A278F9F58}"/>
              </a:ext>
            </a:extLst>
          </p:cNvPr>
          <p:cNvSpPr txBox="1"/>
          <p:nvPr/>
        </p:nvSpPr>
        <p:spPr>
          <a:xfrm>
            <a:off x="7632718" y="4040337"/>
            <a:ext cx="2999748" cy="830997"/>
          </a:xfrm>
          <a:prstGeom prst="rect">
            <a:avLst/>
          </a:prstGeom>
          <a:noFill/>
        </p:spPr>
        <p:txBody>
          <a:bodyPr wrap="square" rtlCol="0">
            <a:spAutoFit/>
          </a:bodyPr>
          <a:lstStyle/>
          <a:p>
            <a:r>
              <a:rPr lang="en-US" sz="1600" u="sng" dirty="0"/>
              <a:t>503.2.1 Dimensions, 503.2.3 Surface, 503.2.3.2 Live Loads, 503.2.5 Dead ends, 503.2.9 Curbs</a:t>
            </a:r>
          </a:p>
        </p:txBody>
      </p:sp>
      <p:cxnSp>
        <p:nvCxnSpPr>
          <p:cNvPr id="41" name="Straight Arrow Connector 40">
            <a:extLst>
              <a:ext uri="{FF2B5EF4-FFF2-40B4-BE49-F238E27FC236}">
                <a16:creationId xmlns:a16="http://schemas.microsoft.com/office/drawing/2014/main" id="{9A6A5AD2-69D6-70A9-D3B1-8A6B027EF62F}"/>
              </a:ext>
            </a:extLst>
          </p:cNvPr>
          <p:cNvCxnSpPr>
            <a:cxnSpLocks/>
            <a:stCxn id="35" idx="1"/>
          </p:cNvCxnSpPr>
          <p:nvPr/>
        </p:nvCxnSpPr>
        <p:spPr>
          <a:xfrm flipH="1">
            <a:off x="5514392" y="4455836"/>
            <a:ext cx="2118326" cy="955919"/>
          </a:xfrm>
          <a:prstGeom prst="straightConnector1">
            <a:avLst/>
          </a:prstGeom>
          <a:ln w="19050">
            <a:solidFill>
              <a:schemeClr val="accent6">
                <a:lumMod val="7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0DF77EC-4E55-B90B-C2D2-9DB763CB7AA0}"/>
              </a:ext>
            </a:extLst>
          </p:cNvPr>
          <p:cNvSpPr txBox="1"/>
          <p:nvPr/>
        </p:nvSpPr>
        <p:spPr>
          <a:xfrm>
            <a:off x="7632718" y="2495703"/>
            <a:ext cx="2999748" cy="1077218"/>
          </a:xfrm>
          <a:prstGeom prst="rect">
            <a:avLst/>
          </a:prstGeom>
          <a:noFill/>
        </p:spPr>
        <p:txBody>
          <a:bodyPr wrap="square" rtlCol="0">
            <a:spAutoFit/>
          </a:bodyPr>
          <a:lstStyle/>
          <a:p>
            <a:r>
              <a:rPr lang="en-US" sz="1600" u="sng" dirty="0"/>
              <a:t>City of Phoenix Planning &amp; Development Department Parking Requirements Guidelines – Page 6 of 12 </a:t>
            </a:r>
          </a:p>
        </p:txBody>
      </p:sp>
      <p:cxnSp>
        <p:nvCxnSpPr>
          <p:cNvPr id="49" name="Straight Arrow Connector 48">
            <a:extLst>
              <a:ext uri="{FF2B5EF4-FFF2-40B4-BE49-F238E27FC236}">
                <a16:creationId xmlns:a16="http://schemas.microsoft.com/office/drawing/2014/main" id="{F125353F-78DE-23E4-CF73-5D5F29DBCB0D}"/>
              </a:ext>
            </a:extLst>
          </p:cNvPr>
          <p:cNvCxnSpPr>
            <a:cxnSpLocks/>
            <a:stCxn id="48" idx="1"/>
          </p:cNvCxnSpPr>
          <p:nvPr/>
        </p:nvCxnSpPr>
        <p:spPr>
          <a:xfrm flipH="1">
            <a:off x="5273040" y="3034312"/>
            <a:ext cx="2359678" cy="146752"/>
          </a:xfrm>
          <a:prstGeom prst="straightConnector1">
            <a:avLst/>
          </a:prstGeom>
          <a:ln w="19050">
            <a:solidFill>
              <a:schemeClr val="accent6">
                <a:lumMod val="7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128F8A4-245F-3D56-CDDF-B5264B66541C}"/>
              </a:ext>
            </a:extLst>
          </p:cNvPr>
          <p:cNvPicPr>
            <a:picLocks noChangeAspect="1"/>
          </p:cNvPicPr>
          <p:nvPr/>
        </p:nvPicPr>
        <p:blipFill>
          <a:blip r:embed="rId5"/>
          <a:stretch>
            <a:fillRect/>
          </a:stretch>
        </p:blipFill>
        <p:spPr>
          <a:xfrm>
            <a:off x="7632718" y="5043236"/>
            <a:ext cx="1748817" cy="1482997"/>
          </a:xfrm>
          <a:prstGeom prst="rect">
            <a:avLst/>
          </a:prstGeom>
        </p:spPr>
      </p:pic>
      <p:sp>
        <p:nvSpPr>
          <p:cNvPr id="10" name="TextBox 9">
            <a:extLst>
              <a:ext uri="{FF2B5EF4-FFF2-40B4-BE49-F238E27FC236}">
                <a16:creationId xmlns:a16="http://schemas.microsoft.com/office/drawing/2014/main" id="{C71A043F-C00B-B35E-897E-966B29CEDD40}"/>
              </a:ext>
            </a:extLst>
          </p:cNvPr>
          <p:cNvSpPr txBox="1"/>
          <p:nvPr/>
        </p:nvSpPr>
        <p:spPr>
          <a:xfrm>
            <a:off x="9381535" y="5610506"/>
            <a:ext cx="2552318" cy="584775"/>
          </a:xfrm>
          <a:prstGeom prst="rect">
            <a:avLst/>
          </a:prstGeom>
          <a:noFill/>
        </p:spPr>
        <p:txBody>
          <a:bodyPr wrap="square" rtlCol="0">
            <a:spAutoFit/>
          </a:bodyPr>
          <a:lstStyle/>
          <a:p>
            <a:r>
              <a:rPr lang="en-US" sz="1600" u="sng" dirty="0"/>
              <a:t>IFC 2018 - D103 Minimum specifications</a:t>
            </a:r>
          </a:p>
        </p:txBody>
      </p:sp>
    </p:spTree>
    <p:extLst>
      <p:ext uri="{BB962C8B-B14F-4D97-AF65-F5344CB8AC3E}">
        <p14:creationId xmlns:p14="http://schemas.microsoft.com/office/powerpoint/2010/main" val="320871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90AA-5D80-35C5-09AA-D24F44C29BAA}"/>
              </a:ext>
            </a:extLst>
          </p:cNvPr>
          <p:cNvSpPr>
            <a:spLocks noGrp="1"/>
          </p:cNvSpPr>
          <p:nvPr>
            <p:ph type="title"/>
          </p:nvPr>
        </p:nvSpPr>
        <p:spPr/>
        <p:txBody>
          <a:bodyPr/>
          <a:lstStyle/>
          <a:p>
            <a:r>
              <a:rPr lang="en-US" dirty="0"/>
              <a:t>Fire apparatus access roads</a:t>
            </a:r>
          </a:p>
        </p:txBody>
      </p:sp>
      <p:pic>
        <p:nvPicPr>
          <p:cNvPr id="5" name="Content Placeholder 4">
            <a:extLst>
              <a:ext uri="{FF2B5EF4-FFF2-40B4-BE49-F238E27FC236}">
                <a16:creationId xmlns:a16="http://schemas.microsoft.com/office/drawing/2014/main" id="{215BFED8-975E-9FD6-A960-F42F65ED74E1}"/>
              </a:ext>
            </a:extLst>
          </p:cNvPr>
          <p:cNvPicPr>
            <a:picLocks noGrp="1" noChangeAspect="1"/>
          </p:cNvPicPr>
          <p:nvPr>
            <p:ph idx="1"/>
          </p:nvPr>
        </p:nvPicPr>
        <p:blipFill>
          <a:blip r:embed="rId2"/>
          <a:stretch>
            <a:fillRect/>
          </a:stretch>
        </p:blipFill>
        <p:spPr>
          <a:xfrm>
            <a:off x="464820" y="2015808"/>
            <a:ext cx="6324600" cy="3558239"/>
          </a:xfrm>
        </p:spPr>
      </p:pic>
      <p:sp>
        <p:nvSpPr>
          <p:cNvPr id="6" name="Rectangle 5">
            <a:extLst>
              <a:ext uri="{FF2B5EF4-FFF2-40B4-BE49-F238E27FC236}">
                <a16:creationId xmlns:a16="http://schemas.microsoft.com/office/drawing/2014/main" id="{8B96CBB7-6142-2B89-6758-FB00E1261DB1}"/>
              </a:ext>
            </a:extLst>
          </p:cNvPr>
          <p:cNvSpPr/>
          <p:nvPr/>
        </p:nvSpPr>
        <p:spPr>
          <a:xfrm>
            <a:off x="668984" y="4242991"/>
            <a:ext cx="5747056" cy="15374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DF4EA80-8A66-51E2-B91F-C1CA0A411635}"/>
              </a:ext>
            </a:extLst>
          </p:cNvPr>
          <p:cNvPicPr>
            <a:picLocks noChangeAspect="1"/>
          </p:cNvPicPr>
          <p:nvPr/>
        </p:nvPicPr>
        <p:blipFill>
          <a:blip r:embed="rId3"/>
          <a:stretch>
            <a:fillRect/>
          </a:stretch>
        </p:blipFill>
        <p:spPr>
          <a:xfrm>
            <a:off x="6620204" y="2015808"/>
            <a:ext cx="5199675" cy="3430177"/>
          </a:xfrm>
          <a:prstGeom prst="rect">
            <a:avLst/>
          </a:prstGeom>
        </p:spPr>
      </p:pic>
      <p:sp>
        <p:nvSpPr>
          <p:cNvPr id="9" name="Rectangle 8">
            <a:extLst>
              <a:ext uri="{FF2B5EF4-FFF2-40B4-BE49-F238E27FC236}">
                <a16:creationId xmlns:a16="http://schemas.microsoft.com/office/drawing/2014/main" id="{DE546633-3D75-CE8A-17AA-C42577DCCBCB}"/>
              </a:ext>
            </a:extLst>
          </p:cNvPr>
          <p:cNvSpPr/>
          <p:nvPr/>
        </p:nvSpPr>
        <p:spPr>
          <a:xfrm>
            <a:off x="9196388" y="3738562"/>
            <a:ext cx="1447800" cy="2143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144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19390</TotalTime>
  <Words>825</Words>
  <Application>Microsoft Office PowerPoint</Application>
  <PresentationFormat>Widescreen</PresentationFormat>
  <Paragraphs>91</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Calibri Light</vt:lpstr>
      <vt:lpstr>Stencil Std</vt:lpstr>
      <vt:lpstr>Office Theme</vt:lpstr>
      <vt:lpstr>SITE ELEMENTS  LIFE SAFETY SERIES</vt:lpstr>
      <vt:lpstr>Content:</vt:lpstr>
      <vt:lpstr>What is life safety about?</vt:lpstr>
      <vt:lpstr>What is the minimal information required for the fire reviewer? </vt:lpstr>
      <vt:lpstr>Applicable codes per municipality.</vt:lpstr>
      <vt:lpstr>Fire apparatus access roads</vt:lpstr>
      <vt:lpstr>Fire apparatus access roads</vt:lpstr>
      <vt:lpstr>PowerPoint Presentation</vt:lpstr>
      <vt:lpstr>Fire apparatus access roads</vt:lpstr>
      <vt:lpstr>Appendix D Fire Apparatus Access Roads</vt:lpstr>
      <vt:lpstr>Fire Hydrant</vt:lpstr>
      <vt:lpstr>Fire Hydrant</vt:lpstr>
      <vt:lpstr>Fire Department Connection</vt:lpstr>
      <vt:lpstr>Percentage of openings and 25% of opening or rated parapet.</vt:lpstr>
      <vt:lpstr>Percentage of openings and 25% of opening or rated parapet.</vt:lpstr>
      <vt:lpstr>How to calculate the % of opening?</vt:lpstr>
      <vt:lpstr>IBC 2018 - 705.11 Parapets</vt:lpstr>
      <vt:lpstr>10’-1” minimum setback from property line.</vt:lpstr>
      <vt:lpstr>Site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jhon Heredia</dc:creator>
  <cp:lastModifiedBy>Jhon Heredia</cp:lastModifiedBy>
  <cp:revision>163</cp:revision>
  <cp:lastPrinted>2024-07-10T23:42:26Z</cp:lastPrinted>
  <dcterms:created xsi:type="dcterms:W3CDTF">2022-11-15T03:56:20Z</dcterms:created>
  <dcterms:modified xsi:type="dcterms:W3CDTF">2024-07-11T14:51:15Z</dcterms:modified>
</cp:coreProperties>
</file>